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handoutMasterIdLst>
    <p:handoutMasterId r:id="rId36"/>
  </p:handoutMasterIdLst>
  <p:sldIdLst>
    <p:sldId id="306" r:id="rId2"/>
    <p:sldId id="305" r:id="rId3"/>
    <p:sldId id="256" r:id="rId4"/>
    <p:sldId id="258" r:id="rId5"/>
    <p:sldId id="260" r:id="rId6"/>
    <p:sldId id="300" r:id="rId7"/>
    <p:sldId id="269" r:id="rId8"/>
    <p:sldId id="301" r:id="rId9"/>
    <p:sldId id="273" r:id="rId10"/>
    <p:sldId id="275" r:id="rId11"/>
    <p:sldId id="302" r:id="rId12"/>
    <p:sldId id="278" r:id="rId13"/>
    <p:sldId id="307" r:id="rId14"/>
    <p:sldId id="280" r:id="rId15"/>
    <p:sldId id="304"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Lst>
  <p:sldSz cx="9144000" cy="6858000" type="screen4x3"/>
  <p:notesSz cx="6858000" cy="9144000"/>
  <p:custDataLst>
    <p:tags r:id="rId3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Sukupuoli</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Sheet1!$A$2:$A$4</c:f>
              <c:strCache>
                <c:ptCount val="3"/>
                <c:pt idx="0">
                  <c:v>nainen</c:v>
                </c:pt>
                <c:pt idx="1">
                  <c:v>mies</c:v>
                </c:pt>
                <c:pt idx="2">
                  <c:v>muu</c:v>
                </c:pt>
              </c:strCache>
            </c:strRef>
          </c:cat>
          <c:val>
            <c:numRef>
              <c:f>Sheet1!$B$2:$B$4</c:f>
              <c:numCache>
                <c:formatCode>0.0%</c:formatCode>
                <c:ptCount val="3"/>
                <c:pt idx="0">
                  <c:v>0.7140221402214022</c:v>
                </c:pt>
                <c:pt idx="1">
                  <c:v>0.2859778597785978</c:v>
                </c:pt>
                <c:pt idx="2">
                  <c:v>0</c:v>
                </c:pt>
              </c:numCache>
            </c:numRef>
          </c:val>
        </c:ser>
        <c:dLbls>
          <c:showLegendKey val="0"/>
          <c:showVal val="0"/>
          <c:showCatName val="0"/>
          <c:showSerName val="0"/>
          <c:showPercent val="0"/>
          <c:showBubbleSize val="0"/>
        </c:dLbls>
        <c:gapWidth val="40"/>
        <c:axId val="84562304"/>
        <c:axId val="84563840"/>
      </c:barChart>
      <c:catAx>
        <c:axId val="84562304"/>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84563840"/>
        <c:crosses val="autoZero"/>
        <c:auto val="1"/>
        <c:lblAlgn val="ctr"/>
        <c:lblOffset val="100"/>
        <c:noMultiLvlLbl val="1"/>
      </c:catAx>
      <c:valAx>
        <c:axId val="8456384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84562304"/>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Ikä</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Pt>
            <c:idx val="3"/>
            <c:invertIfNegative val="0"/>
            <c:bubble3D val="0"/>
            <c:spPr>
              <a:solidFill>
                <a:srgbClr val="CD853F"/>
              </a:solidFill>
            </c:spPr>
          </c:dPt>
          <c:dPt>
            <c:idx val="4"/>
            <c:invertIfNegative val="0"/>
            <c:bubble3D val="0"/>
            <c:spPr>
              <a:solidFill>
                <a:srgbClr val="B22222"/>
              </a:solidFill>
            </c:spPr>
          </c:dPt>
          <c:dPt>
            <c:idx val="5"/>
            <c:invertIfNegative val="0"/>
            <c:bubble3D val="0"/>
            <c:spPr>
              <a:solidFill>
                <a:srgbClr val="FFA500"/>
              </a:solidFill>
            </c:spPr>
          </c:dPt>
          <c:dPt>
            <c:idx val="6"/>
            <c:invertIfNegative val="0"/>
            <c:bubble3D val="0"/>
            <c:spPr>
              <a:solidFill>
                <a:srgbClr val="A1A1A1"/>
              </a:solidFill>
            </c:spPr>
          </c:dPt>
          <c:dPt>
            <c:idx val="7"/>
            <c:invertIfNegative val="0"/>
            <c:bubble3D val="0"/>
            <c:spPr>
              <a:solidFill>
                <a:srgbClr val="FF4500"/>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Sheet1!$A$2:$A$9</c:f>
              <c:strCache>
                <c:ptCount val="8"/>
                <c:pt idx="0">
                  <c:v>alle 15 v</c:v>
                </c:pt>
                <c:pt idx="1">
                  <c:v>15-25</c:v>
                </c:pt>
                <c:pt idx="2">
                  <c:v>26-35</c:v>
                </c:pt>
                <c:pt idx="3">
                  <c:v>36-45</c:v>
                </c:pt>
                <c:pt idx="4">
                  <c:v>46-55</c:v>
                </c:pt>
                <c:pt idx="5">
                  <c:v>56-65</c:v>
                </c:pt>
                <c:pt idx="6">
                  <c:v>66-75</c:v>
                </c:pt>
                <c:pt idx="7">
                  <c:v>yli 75 v</c:v>
                </c:pt>
              </c:strCache>
            </c:strRef>
          </c:cat>
          <c:val>
            <c:numRef>
              <c:f>Sheet1!$B$2:$B$9</c:f>
              <c:numCache>
                <c:formatCode>0.0%</c:formatCode>
                <c:ptCount val="8"/>
                <c:pt idx="0">
                  <c:v>5.5248618784530384E-3</c:v>
                </c:pt>
                <c:pt idx="1">
                  <c:v>5.5248618784530384E-2</c:v>
                </c:pt>
                <c:pt idx="2">
                  <c:v>9.7605893186003684E-2</c:v>
                </c:pt>
                <c:pt idx="3">
                  <c:v>0.37384898710865561</c:v>
                </c:pt>
                <c:pt idx="4">
                  <c:v>0.26335174953959484</c:v>
                </c:pt>
                <c:pt idx="5">
                  <c:v>0.11233885819521179</c:v>
                </c:pt>
                <c:pt idx="6">
                  <c:v>6.2615101289134445E-2</c:v>
                </c:pt>
                <c:pt idx="7">
                  <c:v>2.9465930018416207E-2</c:v>
                </c:pt>
              </c:numCache>
            </c:numRef>
          </c:val>
        </c:ser>
        <c:dLbls>
          <c:showLegendKey val="0"/>
          <c:showVal val="0"/>
          <c:showCatName val="0"/>
          <c:showSerName val="0"/>
          <c:showPercent val="0"/>
          <c:showBubbleSize val="0"/>
        </c:dLbls>
        <c:gapWidth val="40"/>
        <c:axId val="38537472"/>
        <c:axId val="38686720"/>
      </c:barChart>
      <c:catAx>
        <c:axId val="38537472"/>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38686720"/>
        <c:crosses val="autoZero"/>
        <c:auto val="1"/>
        <c:lblAlgn val="ctr"/>
        <c:lblOffset val="100"/>
        <c:noMultiLvlLbl val="1"/>
      </c:catAx>
      <c:valAx>
        <c:axId val="386867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38537472"/>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Asuinpaikka</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Sheet1!$A$2:$A$3</c:f>
              <c:strCache>
                <c:ptCount val="2"/>
                <c:pt idx="0">
                  <c:v>Kauniainen</c:v>
                </c:pt>
                <c:pt idx="1">
                  <c:v>muu, mikä?</c:v>
                </c:pt>
              </c:strCache>
            </c:strRef>
          </c:cat>
          <c:val>
            <c:numRef>
              <c:f>Sheet1!$B$2:$B$3</c:f>
              <c:numCache>
                <c:formatCode>0.0%</c:formatCode>
                <c:ptCount val="2"/>
                <c:pt idx="0">
                  <c:v>0.72140221402214022</c:v>
                </c:pt>
                <c:pt idx="1">
                  <c:v>0.27859778597785978</c:v>
                </c:pt>
              </c:numCache>
            </c:numRef>
          </c:val>
        </c:ser>
        <c:dLbls>
          <c:showLegendKey val="0"/>
          <c:showVal val="0"/>
          <c:showCatName val="0"/>
          <c:showSerName val="0"/>
          <c:showPercent val="0"/>
          <c:showBubbleSize val="0"/>
        </c:dLbls>
        <c:gapWidth val="40"/>
        <c:axId val="34612736"/>
        <c:axId val="34614272"/>
      </c:barChart>
      <c:catAx>
        <c:axId val="34612736"/>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34614272"/>
        <c:crosses val="autoZero"/>
        <c:auto val="1"/>
        <c:lblAlgn val="ctr"/>
        <c:lblOffset val="100"/>
        <c:noMultiLvlLbl val="1"/>
      </c:catAx>
      <c:valAx>
        <c:axId val="34614272"/>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346127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Käytän hallia</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Pt>
            <c:idx val="3"/>
            <c:invertIfNegative val="0"/>
            <c:bubble3D val="0"/>
            <c:spPr>
              <a:solidFill>
                <a:srgbClr val="CD853F"/>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Sheet1!$A$2:$A$5</c:f>
              <c:strCache>
                <c:ptCount val="4"/>
                <c:pt idx="0">
                  <c:v>monta kertaa viikossa</c:v>
                </c:pt>
                <c:pt idx="1">
                  <c:v>viikoittain</c:v>
                </c:pt>
                <c:pt idx="2">
                  <c:v>silloin tällöin</c:v>
                </c:pt>
                <c:pt idx="3">
                  <c:v>en koskaan, mikä saisi sinut käyttämään uimahallia?</c:v>
                </c:pt>
              </c:strCache>
            </c:strRef>
          </c:cat>
          <c:val>
            <c:numRef>
              <c:f>Sheet1!$B$2:$B$5</c:f>
              <c:numCache>
                <c:formatCode>0.0%</c:formatCode>
                <c:ptCount val="4"/>
                <c:pt idx="0">
                  <c:v>0.16206261510128914</c:v>
                </c:pt>
                <c:pt idx="1">
                  <c:v>0.23204419889502761</c:v>
                </c:pt>
                <c:pt idx="2">
                  <c:v>0.52854511970534068</c:v>
                </c:pt>
                <c:pt idx="3">
                  <c:v>7.7348066298342538E-2</c:v>
                </c:pt>
              </c:numCache>
            </c:numRef>
          </c:val>
        </c:ser>
        <c:dLbls>
          <c:showLegendKey val="0"/>
          <c:showVal val="0"/>
          <c:showCatName val="0"/>
          <c:showSerName val="0"/>
          <c:showPercent val="0"/>
          <c:showBubbleSize val="0"/>
        </c:dLbls>
        <c:gapWidth val="40"/>
        <c:axId val="34654464"/>
        <c:axId val="34669696"/>
      </c:barChart>
      <c:catAx>
        <c:axId val="34654464"/>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34669696"/>
        <c:crosses val="autoZero"/>
        <c:auto val="1"/>
        <c:lblAlgn val="ctr"/>
        <c:lblOffset val="100"/>
        <c:noMultiLvlLbl val="1"/>
      </c:catAx>
      <c:valAx>
        <c:axId val="34669696"/>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34654464"/>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1. Mielestäni uimahalli:</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Pt>
            <c:idx val="3"/>
            <c:invertIfNegative val="0"/>
            <c:bubble3D val="0"/>
            <c:spPr>
              <a:solidFill>
                <a:srgbClr val="CD853F"/>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Sheet1!$A$2:$A$5</c:f>
              <c:strCache>
                <c:ptCount val="4"/>
                <c:pt idx="0">
                  <c:v>pitäisi käyttää loppuun ja sen jälkeen lakkauttaa</c:v>
                </c:pt>
                <c:pt idx="1">
                  <c:v>peruskorjata, ei suuria muutoksia</c:v>
                </c:pt>
                <c:pt idx="2">
                  <c:v>peruskorjata ja laajentaa</c:v>
                </c:pt>
                <c:pt idx="3">
                  <c:v>rakentaa kokonaan uusi halli</c:v>
                </c:pt>
              </c:strCache>
            </c:strRef>
          </c:cat>
          <c:val>
            <c:numRef>
              <c:f>Sheet1!$B$2:$B$5</c:f>
              <c:numCache>
                <c:formatCode>0.0%</c:formatCode>
                <c:ptCount val="4"/>
                <c:pt idx="0">
                  <c:v>2.7932960893854747E-2</c:v>
                </c:pt>
                <c:pt idx="1">
                  <c:v>0.25512104283054005</c:v>
                </c:pt>
                <c:pt idx="2">
                  <c:v>0.3500931098696462</c:v>
                </c:pt>
                <c:pt idx="3">
                  <c:v>0.36685288640595903</c:v>
                </c:pt>
              </c:numCache>
            </c:numRef>
          </c:val>
        </c:ser>
        <c:dLbls>
          <c:showLegendKey val="0"/>
          <c:showVal val="0"/>
          <c:showCatName val="0"/>
          <c:showSerName val="0"/>
          <c:showPercent val="0"/>
          <c:showBubbleSize val="0"/>
        </c:dLbls>
        <c:gapWidth val="40"/>
        <c:axId val="38731136"/>
        <c:axId val="39716736"/>
      </c:barChart>
      <c:catAx>
        <c:axId val="3873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39716736"/>
        <c:crosses val="autoZero"/>
        <c:auto val="1"/>
        <c:lblAlgn val="ctr"/>
        <c:lblOffset val="100"/>
        <c:noMultiLvlLbl val="1"/>
      </c:catAx>
      <c:valAx>
        <c:axId val="39716736"/>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3873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2. Jos uimahalliin investoidaan merkittävä summa rahaa, investoinnin kattamiseksi tarvitaan lippuhinnan korotusta. Minkä summan olisit valmis maksamaan uimahallin sisäänpääsystä?</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Pt>
            <c:idx val="3"/>
            <c:invertIfNegative val="0"/>
            <c:bubble3D val="0"/>
            <c:spPr>
              <a:solidFill>
                <a:srgbClr val="CD853F"/>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Sheet1!$A$2:$A$5</c:f>
              <c:strCache>
                <c:ptCount val="4"/>
                <c:pt idx="0">
                  <c:v>nykyisen hinnan (aikuisten kertalippu 5 €)</c:v>
                </c:pt>
                <c:pt idx="1">
                  <c:v>6-8 €</c:v>
                </c:pt>
                <c:pt idx="2">
                  <c:v>8-10 €</c:v>
                </c:pt>
                <c:pt idx="3">
                  <c:v>muu summa, mikä?</c:v>
                </c:pt>
              </c:strCache>
            </c:strRef>
          </c:cat>
          <c:val>
            <c:numRef>
              <c:f>Sheet1!$B$2:$B$5</c:f>
              <c:numCache>
                <c:formatCode>0.0%</c:formatCode>
                <c:ptCount val="4"/>
                <c:pt idx="0">
                  <c:v>0.24399260628465805</c:v>
                </c:pt>
                <c:pt idx="1">
                  <c:v>0.60258780036968573</c:v>
                </c:pt>
                <c:pt idx="2">
                  <c:v>0.13493530499075784</c:v>
                </c:pt>
                <c:pt idx="3">
                  <c:v>1.8484288354898338E-2</c:v>
                </c:pt>
              </c:numCache>
            </c:numRef>
          </c:val>
        </c:ser>
        <c:dLbls>
          <c:showLegendKey val="0"/>
          <c:showVal val="0"/>
          <c:showCatName val="0"/>
          <c:showSerName val="0"/>
          <c:showPercent val="0"/>
          <c:showBubbleSize val="0"/>
        </c:dLbls>
        <c:gapWidth val="40"/>
        <c:axId val="106492288"/>
        <c:axId val="106493824"/>
      </c:barChart>
      <c:catAx>
        <c:axId val="106492288"/>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106493824"/>
        <c:crosses val="autoZero"/>
        <c:auto val="1"/>
        <c:lblAlgn val="ctr"/>
        <c:lblOffset val="100"/>
        <c:noMultiLvlLbl val="1"/>
      </c:catAx>
      <c:valAx>
        <c:axId val="106493824"/>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106492288"/>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4.  Mitä muita palveluita haluaisit uimahallilla olevan?</c:v>
                </c:pt>
              </c:strCache>
            </c:strRef>
          </c:tx>
          <c:spPr>
            <a:solidFill>
              <a:srgbClr val="4682B4"/>
            </a:solidFill>
            <a:ln>
              <a:solidFill>
                <a:srgbClr val="4682B4"/>
              </a:solidFill>
            </a:ln>
          </c:spPr>
          <c:invertIfNegative val="0"/>
          <c:dPt>
            <c:idx val="0"/>
            <c:invertIfNegative val="0"/>
            <c:bubble3D val="0"/>
            <c:spPr>
              <a:solidFill>
                <a:srgbClr val="4682B4"/>
              </a:solidFill>
            </c:spPr>
          </c:dPt>
          <c:dPt>
            <c:idx val="1"/>
            <c:invertIfNegative val="0"/>
            <c:bubble3D val="0"/>
            <c:spPr>
              <a:solidFill>
                <a:srgbClr val="9ACD32"/>
              </a:solidFill>
            </c:spPr>
          </c:dPt>
          <c:dPt>
            <c:idx val="2"/>
            <c:invertIfNegative val="0"/>
            <c:bubble3D val="0"/>
            <c:spPr>
              <a:solidFill>
                <a:srgbClr val="708090"/>
              </a:solidFill>
            </c:spPr>
          </c:dPt>
          <c:dPt>
            <c:idx val="3"/>
            <c:invertIfNegative val="0"/>
            <c:bubble3D val="0"/>
            <c:spPr>
              <a:solidFill>
                <a:srgbClr val="CD853F"/>
              </a:solidFill>
            </c:spPr>
          </c:dPt>
          <c:dPt>
            <c:idx val="4"/>
            <c:invertIfNegative val="0"/>
            <c:bubble3D val="0"/>
            <c:spPr>
              <a:solidFill>
                <a:srgbClr val="B22222"/>
              </a:solidFill>
            </c:spPr>
          </c:dPt>
          <c:dPt>
            <c:idx val="5"/>
            <c:invertIfNegative val="0"/>
            <c:bubble3D val="0"/>
            <c:spPr>
              <a:solidFill>
                <a:srgbClr val="FFA500"/>
              </a:solidFill>
            </c:spPr>
          </c:dPt>
          <c:dPt>
            <c:idx val="6"/>
            <c:invertIfNegative val="0"/>
            <c:bubble3D val="0"/>
            <c:spPr>
              <a:solidFill>
                <a:srgbClr val="A1A1A1"/>
              </a:solidFill>
            </c:spPr>
          </c:dPt>
          <c:dLbls>
            <c:numFmt formatCode="0.0%" sourceLinked="0"/>
            <c:txPr>
              <a:bodyPr/>
              <a:lstStyle/>
              <a:p>
                <a:pPr>
                  <a:defRPr sz="1000" b="0"/>
                </a:pPr>
                <a:endParaRPr lang="fi-FI"/>
              </a:p>
            </c:txPr>
            <c:showLegendKey val="0"/>
            <c:showVal val="1"/>
            <c:showCatName val="0"/>
            <c:showSerName val="0"/>
            <c:showPercent val="0"/>
            <c:showBubbleSize val="0"/>
            <c:showLeaderLines val="0"/>
          </c:dLbls>
          <c:cat>
            <c:strRef>
              <c:f>Sheet1!$A$2:$A$8</c:f>
              <c:strCache>
                <c:ptCount val="7"/>
                <c:pt idx="0">
                  <c:v>kuntosali</c:v>
                </c:pt>
                <c:pt idx="1">
                  <c:v>ohjattua jumppaa</c:v>
                </c:pt>
                <c:pt idx="2">
                  <c:v>kahvila</c:v>
                </c:pt>
                <c:pt idx="3">
                  <c:v>fysioterapia/hieronta</c:v>
                </c:pt>
                <c:pt idx="4">
                  <c:v>kauneudenhoitopalvelut</c:v>
                </c:pt>
                <c:pt idx="5">
                  <c:v>kampaamo</c:v>
                </c:pt>
                <c:pt idx="6">
                  <c:v>muu, mikä?</c:v>
                </c:pt>
              </c:strCache>
            </c:strRef>
          </c:cat>
          <c:val>
            <c:numRef>
              <c:f>Sheet1!$B$2:$B$8</c:f>
              <c:numCache>
                <c:formatCode>0.0%</c:formatCode>
                <c:ptCount val="7"/>
                <c:pt idx="0">
                  <c:v>0.66933867735470942</c:v>
                </c:pt>
                <c:pt idx="1">
                  <c:v>0.41683366733466931</c:v>
                </c:pt>
                <c:pt idx="2">
                  <c:v>0.76953907815631262</c:v>
                </c:pt>
                <c:pt idx="3">
                  <c:v>0.36673346693386771</c:v>
                </c:pt>
                <c:pt idx="4">
                  <c:v>0.12224448897795591</c:v>
                </c:pt>
                <c:pt idx="5">
                  <c:v>0.11623246492985972</c:v>
                </c:pt>
                <c:pt idx="6">
                  <c:v>4.0080160320641281E-2</c:v>
                </c:pt>
              </c:numCache>
            </c:numRef>
          </c:val>
        </c:ser>
        <c:dLbls>
          <c:showLegendKey val="0"/>
          <c:showVal val="0"/>
          <c:showCatName val="0"/>
          <c:showSerName val="0"/>
          <c:showPercent val="0"/>
          <c:showBubbleSize val="0"/>
        </c:dLbls>
        <c:gapWidth val="40"/>
        <c:axId val="106281600"/>
        <c:axId val="106295680"/>
      </c:barChart>
      <c:catAx>
        <c:axId val="106281600"/>
        <c:scaling>
          <c:orientation val="minMax"/>
        </c:scaling>
        <c:delete val="0"/>
        <c:axPos val="b"/>
        <c:numFmt formatCode="General" sourceLinked="1"/>
        <c:majorTickMark val="cross"/>
        <c:minorTickMark val="cross"/>
        <c:tickLblPos val="nextTo"/>
        <c:spPr>
          <a:ln>
            <a:noFill/>
          </a:ln>
        </c:spPr>
        <c:txPr>
          <a:bodyPr/>
          <a:lstStyle/>
          <a:p>
            <a:pPr>
              <a:defRPr sz="1000" b="0"/>
            </a:pPr>
            <a:endParaRPr lang="fi-FI"/>
          </a:p>
        </c:txPr>
        <c:crossAx val="106295680"/>
        <c:crosses val="autoZero"/>
        <c:auto val="1"/>
        <c:lblAlgn val="ctr"/>
        <c:lblOffset val="100"/>
        <c:noMultiLvlLbl val="1"/>
      </c:catAx>
      <c:valAx>
        <c:axId val="10629568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fi-FI"/>
                  <a:t>Prosentti</a:t>
                </a:r>
              </a:p>
            </c:rich>
          </c:tx>
          <c:layout/>
          <c:overlay val="0"/>
        </c:title>
        <c:numFmt formatCode="0%" sourceLinked="0"/>
        <c:majorTickMark val="cross"/>
        <c:minorTickMark val="cross"/>
        <c:tickLblPos val="nextTo"/>
        <c:spPr>
          <a:ln>
            <a:noFill/>
          </a:ln>
        </c:spPr>
        <c:txPr>
          <a:bodyPr/>
          <a:lstStyle/>
          <a:p>
            <a:pPr>
              <a:defRPr sz="1000" b="0"/>
            </a:pPr>
            <a:endParaRPr lang="fi-FI"/>
          </a:p>
        </c:txPr>
        <c:crossAx val="106281600"/>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F98E5C-15CA-4F81-87B5-36BB912DE893}" type="datetimeFigureOut">
              <a:rPr lang="el-GR" smtClean="0"/>
              <a:t>29/4/2019</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90F154-FED9-4E44-ABE6-31AE664D02D1}" type="slidenum">
              <a:rPr lang="el-GR" smtClean="0"/>
              <a:t>‹#›</a:t>
            </a:fld>
            <a:endParaRPr lang="el-GR"/>
          </a:p>
        </p:txBody>
      </p:sp>
    </p:spTree>
    <p:extLst>
      <p:ext uri="{BB962C8B-B14F-4D97-AF65-F5344CB8AC3E}">
        <p14:creationId xmlns:p14="http://schemas.microsoft.com/office/powerpoint/2010/main" val="18681107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391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Pre"/>
          <p:cNvSpPr>
            <a:spLocks noGrp="1"/>
          </p:cNvSpPr>
          <p:nvPr>
            <p:ph sz="quarter" idx="14" hasCustomPrompt="1"/>
          </p:nvPr>
        </p:nvSpPr>
        <p:spPr>
          <a:xfrm>
            <a:off x="467544" y="836712"/>
            <a:ext cx="8207375" cy="576064"/>
          </a:xfrm>
          <a:noFill/>
          <a:ln>
            <a:noFill/>
          </a:ln>
        </p:spPr>
        <p:txBody>
          <a:bodyPr anchor="t">
            <a:normAutofit/>
          </a:bodyPr>
          <a:lstStyle>
            <a:lvl1pPr marL="114300" indent="0">
              <a:buNone/>
              <a:defRPr sz="1000"/>
            </a:lvl1pPr>
          </a:lstStyle>
          <a:p>
            <a:pPr lvl="0"/>
            <a:r>
              <a:rPr lang="en-US" smtClean="0"/>
              <a:t>Pre Comment</a:t>
            </a:r>
            <a:endParaRPr lang="el-GR"/>
          </a:p>
        </p:txBody>
      </p:sp>
      <p:sp>
        <p:nvSpPr>
          <p:cNvPr id="17" name="Cont1"/>
          <p:cNvSpPr>
            <a:spLocks noGrp="1"/>
          </p:cNvSpPr>
          <p:nvPr>
            <p:ph sz="quarter" idx="16"/>
          </p:nvPr>
        </p:nvSpPr>
        <p:spPr>
          <a:xfrm>
            <a:off x="404345" y="1428961"/>
            <a:ext cx="2734767" cy="1567992"/>
          </a:xfrm>
          <a:noFill/>
          <a:ln>
            <a:noFill/>
          </a:ln>
        </p:spPr>
        <p:txBody>
          <a:bodyPr anchor="ctr"/>
          <a:lstStyle>
            <a:lvl1pPr marL="114300" indent="0">
              <a:buNone/>
              <a:defRPr/>
            </a:lvl1pPr>
          </a:lstStyle>
          <a:p>
            <a:pPr lvl="0"/>
            <a:r>
              <a:rPr lang="en-US" smtClean="0"/>
              <a:t>Click to edit Master text styles</a:t>
            </a:r>
          </a:p>
        </p:txBody>
      </p:sp>
      <p:sp>
        <p:nvSpPr>
          <p:cNvPr id="18" name="Cont2"/>
          <p:cNvSpPr>
            <a:spLocks noGrp="1"/>
          </p:cNvSpPr>
          <p:nvPr>
            <p:ph sz="quarter" idx="18"/>
          </p:nvPr>
        </p:nvSpPr>
        <p:spPr>
          <a:xfrm>
            <a:off x="3186844" y="1416106"/>
            <a:ext cx="2734767" cy="1581839"/>
          </a:xfrm>
          <a:noFill/>
          <a:ln>
            <a:noFill/>
          </a:ln>
        </p:spPr>
        <p:txBody>
          <a:bodyPr anchor="ctr"/>
          <a:lstStyle>
            <a:lvl1pPr marL="114300" indent="0">
              <a:buNone/>
              <a:defRPr/>
            </a:lvl1pPr>
          </a:lstStyle>
          <a:p>
            <a:pPr lvl="0"/>
            <a:r>
              <a:rPr lang="en-US" smtClean="0"/>
              <a:t>Click to edit Master text styles</a:t>
            </a:r>
          </a:p>
        </p:txBody>
      </p:sp>
      <p:sp>
        <p:nvSpPr>
          <p:cNvPr id="19" name="Cont3"/>
          <p:cNvSpPr>
            <a:spLocks noGrp="1"/>
          </p:cNvSpPr>
          <p:nvPr>
            <p:ph sz="quarter" idx="19"/>
          </p:nvPr>
        </p:nvSpPr>
        <p:spPr>
          <a:xfrm>
            <a:off x="5971700" y="1412776"/>
            <a:ext cx="2734767" cy="1585427"/>
          </a:xfrm>
          <a:noFill/>
          <a:ln>
            <a:noFill/>
          </a:ln>
        </p:spPr>
        <p:txBody>
          <a:bodyPr anchor="ctr"/>
          <a:lstStyle>
            <a:lvl1pPr marL="114300" indent="0">
              <a:buNone/>
              <a:defRPr/>
            </a:lvl1pPr>
          </a:lstStyle>
          <a:p>
            <a:pPr lvl="0"/>
            <a:r>
              <a:rPr lang="en-US" smtClean="0"/>
              <a:t>Click to edit Master text styles</a:t>
            </a:r>
          </a:p>
        </p:txBody>
      </p:sp>
      <p:sp>
        <p:nvSpPr>
          <p:cNvPr id="20" name="Cont4"/>
          <p:cNvSpPr>
            <a:spLocks noGrp="1"/>
          </p:cNvSpPr>
          <p:nvPr>
            <p:ph sz="quarter" idx="20"/>
          </p:nvPr>
        </p:nvSpPr>
        <p:spPr>
          <a:xfrm>
            <a:off x="403628"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1" name="Cont5"/>
          <p:cNvSpPr>
            <a:spLocks noGrp="1"/>
          </p:cNvSpPr>
          <p:nvPr>
            <p:ph sz="quarter" idx="21"/>
          </p:nvPr>
        </p:nvSpPr>
        <p:spPr>
          <a:xfrm>
            <a:off x="3197293"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2" name="Cont6"/>
          <p:cNvSpPr>
            <a:spLocks noGrp="1"/>
          </p:cNvSpPr>
          <p:nvPr>
            <p:ph sz="quarter" idx="22"/>
          </p:nvPr>
        </p:nvSpPr>
        <p:spPr>
          <a:xfrm>
            <a:off x="5971700"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3" name="PCont"/>
          <p:cNvSpPr>
            <a:spLocks noGrp="1"/>
          </p:cNvSpPr>
          <p:nvPr>
            <p:ph sz="quarter" idx="17"/>
          </p:nvPr>
        </p:nvSpPr>
        <p:spPr>
          <a:xfrm>
            <a:off x="467544" y="4581128"/>
            <a:ext cx="8207375" cy="2232248"/>
          </a:xfrm>
          <a:noFill/>
          <a:ln>
            <a:noFill/>
          </a:ln>
        </p:spPr>
        <p:txBody>
          <a:bodyPr anchor="t">
            <a:normAutofit/>
          </a:bodyPr>
          <a:lstStyle>
            <a:lvl1pPr marL="114300" indent="0">
              <a:buNone/>
              <a:defRPr sz="1000"/>
            </a:lvl1pPr>
          </a:lstStyle>
          <a:p>
            <a:pPr lvl="0"/>
            <a:r>
              <a:rPr lang="en-US" smtClean="0"/>
              <a:t>Click to edit Master text styles</a:t>
            </a:r>
          </a:p>
        </p:txBody>
      </p:sp>
      <p:sp>
        <p:nvSpPr>
          <p:cNvPr id="12"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4"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6"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9936996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
    <p:spTree>
      <p:nvGrpSpPr>
        <p:cNvPr id="1" name=""/>
        <p:cNvGrpSpPr/>
        <p:nvPr/>
      </p:nvGrpSpPr>
      <p:grpSpPr>
        <a:xfrm>
          <a:off x="0" y="0"/>
          <a:ext cx="0" cy="0"/>
          <a:chOff x="0" y="0"/>
          <a:chExt cx="0" cy="0"/>
        </a:xfrm>
      </p:grpSpPr>
      <p:sp>
        <p:nvSpPr>
          <p:cNvPr id="3" name="Cont1"/>
          <p:cNvSpPr>
            <a:spLocks noGrp="1"/>
          </p:cNvSpPr>
          <p:nvPr>
            <p:ph sz="quarter" idx="10"/>
          </p:nvPr>
        </p:nvSpPr>
        <p:spPr>
          <a:xfrm>
            <a:off x="395536" y="476672"/>
            <a:ext cx="8352606" cy="6048672"/>
          </a:xfrm>
          <a:noFill/>
          <a:ln>
            <a:noFill/>
          </a:ln>
        </p:spPr>
        <p:txBody>
          <a:bodyPr anchor="t">
            <a:normAutofit/>
          </a:bodyPr>
          <a:lstStyle>
            <a:lvl1pPr marL="114300" indent="0">
              <a:buNone/>
              <a:defRPr sz="1200">
                <a:solidFill>
                  <a:schemeClr val="tx1"/>
                </a:solidFill>
              </a:defRPr>
            </a:lvl1pPr>
            <a:lvl4pPr marL="1051560" indent="0">
              <a:buNone/>
              <a:defRPr/>
            </a:lvl4pPr>
            <a:lvl5pPr marL="1325880" indent="0">
              <a:buNone/>
              <a:defRPr/>
            </a:lvl5pPr>
          </a:lstStyle>
          <a:p>
            <a:pPr lvl="0"/>
            <a:r>
              <a:rPr lang="en-US" smtClean="0"/>
              <a:t>Click to edit Master text styles</a:t>
            </a:r>
          </a:p>
        </p:txBody>
      </p:sp>
      <p:sp>
        <p:nvSpPr>
          <p:cNvPr id="5"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6"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8"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22420463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PS">
    <p:spTree>
      <p:nvGrpSpPr>
        <p:cNvPr id="1" name=""/>
        <p:cNvGrpSpPr/>
        <p:nvPr/>
      </p:nvGrpSpPr>
      <p:grpSpPr>
        <a:xfrm>
          <a:off x="0" y="0"/>
          <a:ext cx="0" cy="0"/>
          <a:chOff x="0" y="0"/>
          <a:chExt cx="0" cy="0"/>
        </a:xfrm>
      </p:grpSpPr>
      <p:sp>
        <p:nvSpPr>
          <p:cNvPr id="6"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Tree>
    <p:extLst>
      <p:ext uri="{BB962C8B-B14F-4D97-AF65-F5344CB8AC3E}">
        <p14:creationId xmlns:p14="http://schemas.microsoft.com/office/powerpoint/2010/main" val="4817493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1800">
                <a:solidFill>
                  <a:schemeClr val="tx1"/>
                </a:solidFill>
                <a:latin typeface="+mn-lt"/>
                <a:cs typeface="Arial" pitchFamily="34" charset="0"/>
              </a:defRPr>
            </a:lvl1pPr>
          </a:lstStyle>
          <a:p>
            <a:r>
              <a:rPr lang="en-US" smtClean="0"/>
              <a:t>Click to edit Master title style</a:t>
            </a:r>
            <a:endParaRPr lang="el-GR"/>
          </a:p>
        </p:txBody>
      </p:sp>
      <p:sp>
        <p:nvSpPr>
          <p:cNvPr id="5" name="Cont1"/>
          <p:cNvSpPr>
            <a:spLocks noGrp="1"/>
          </p:cNvSpPr>
          <p:nvPr>
            <p:ph sz="quarter" idx="10"/>
          </p:nvPr>
        </p:nvSpPr>
        <p:spPr>
          <a:xfrm>
            <a:off x="468313" y="908050"/>
            <a:ext cx="8207375" cy="5400675"/>
          </a:xfrm>
          <a:noFill/>
          <a:ln>
            <a:noFill/>
          </a:ln>
        </p:spPr>
        <p:txBody>
          <a:bodyPr anchor="t">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4"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Tree>
    <p:extLst>
      <p:ext uri="{BB962C8B-B14F-4D97-AF65-F5344CB8AC3E}">
        <p14:creationId xmlns:p14="http://schemas.microsoft.com/office/powerpoint/2010/main" val="3151416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1800">
                <a:solidFill>
                  <a:schemeClr val="tx1"/>
                </a:solidFill>
                <a:latin typeface="+mn-lt"/>
                <a:cs typeface="Arial" pitchFamily="34" charset="0"/>
              </a:defRPr>
            </a:lvl1pPr>
          </a:lstStyle>
          <a:p>
            <a:r>
              <a:rPr lang="en-US" smtClean="0"/>
              <a:t>Click to edit Master title style</a:t>
            </a:r>
            <a:endParaRPr lang="el-GR"/>
          </a:p>
        </p:txBody>
      </p:sp>
      <p:sp>
        <p:nvSpPr>
          <p:cNvPr id="5" name="Cont1"/>
          <p:cNvSpPr>
            <a:spLocks noGrp="1"/>
          </p:cNvSpPr>
          <p:nvPr>
            <p:ph sz="quarter" idx="10"/>
          </p:nvPr>
        </p:nvSpPr>
        <p:spPr>
          <a:xfrm>
            <a:off x="468313" y="908050"/>
            <a:ext cx="8207375" cy="5400675"/>
          </a:xfrm>
          <a:noFill/>
          <a:ln>
            <a:noFill/>
          </a:ln>
        </p:spPr>
        <p:txBody>
          <a:bodyPr anchor="ctr">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7"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8"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663235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1800" kern="1200" cap="none" spc="-100" baseline="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8"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6" name="Pre"/>
          <p:cNvSpPr>
            <a:spLocks noGrp="1"/>
          </p:cNvSpPr>
          <p:nvPr>
            <p:ph sz="quarter" idx="14"/>
          </p:nvPr>
        </p:nvSpPr>
        <p:spPr>
          <a:xfrm>
            <a:off x="467544" y="836712"/>
            <a:ext cx="8207375" cy="648072"/>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7" name="Cont1"/>
          <p:cNvSpPr>
            <a:spLocks noGrp="1"/>
          </p:cNvSpPr>
          <p:nvPr>
            <p:ph sz="quarter" idx="15"/>
          </p:nvPr>
        </p:nvSpPr>
        <p:spPr>
          <a:xfrm>
            <a:off x="467544" y="1556792"/>
            <a:ext cx="8207375" cy="4824536"/>
          </a:xfrm>
          <a:noFill/>
          <a:ln>
            <a:noFill/>
          </a:ln>
        </p:spPr>
        <p:txBody>
          <a:bodyPr>
            <a:normAutofit/>
          </a:bodyPr>
          <a:lstStyle>
            <a:lvl1pPr marL="114300" indent="0">
              <a:buNone/>
              <a:defRPr sz="1200"/>
            </a:lvl1pPr>
          </a:lstStyle>
          <a:p>
            <a:pPr lvl="0"/>
            <a:r>
              <a:rPr lang="en-US" smtClean="0"/>
              <a:t>Click to edit Master text styles</a:t>
            </a:r>
          </a:p>
        </p:txBody>
      </p:sp>
      <p:sp>
        <p:nvSpPr>
          <p:cNvPr id="10"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9" name="MetaFoot"/>
          <p:cNvSpPr>
            <a:spLocks noGrp="1"/>
          </p:cNvSpPr>
          <p:nvPr>
            <p:ph sz="quarter" idx="17"/>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22112040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9" name="Cont1"/>
          <p:cNvSpPr>
            <a:spLocks noGrp="1"/>
          </p:cNvSpPr>
          <p:nvPr>
            <p:ph sz="quarter" idx="14"/>
          </p:nvPr>
        </p:nvSpPr>
        <p:spPr>
          <a:xfrm>
            <a:off x="467544" y="836712"/>
            <a:ext cx="8207375" cy="3096344"/>
          </a:xfrm>
        </p:spPr>
        <p:txBody>
          <a:bodyPr anchor="ctr">
            <a:normAutofit/>
          </a:bodyPr>
          <a:lstStyle>
            <a:lvl1pPr marL="114300" indent="0">
              <a:buNone/>
              <a:defRPr sz="1200"/>
            </a:lvl1pPr>
          </a:lstStyle>
          <a:p>
            <a:pPr lvl="0"/>
            <a:r>
              <a:rPr lang="en-US" smtClean="0"/>
              <a:t>Click to edit Master text styles</a:t>
            </a:r>
          </a:p>
        </p:txBody>
      </p:sp>
      <p:sp>
        <p:nvSpPr>
          <p:cNvPr id="10" name="PCont"/>
          <p:cNvSpPr>
            <a:spLocks noGrp="1"/>
          </p:cNvSpPr>
          <p:nvPr>
            <p:ph sz="quarter" idx="15"/>
          </p:nvPr>
        </p:nvSpPr>
        <p:spPr>
          <a:xfrm>
            <a:off x="467544" y="4005064"/>
            <a:ext cx="8207375" cy="2376264"/>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8"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1" name="MetaFoot"/>
          <p:cNvSpPr>
            <a:spLocks noGrp="1"/>
          </p:cNvSpPr>
          <p:nvPr>
            <p:ph sz="quarter" idx="17"/>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0203465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3" name="Pre"/>
          <p:cNvSpPr>
            <a:spLocks noGrp="1"/>
          </p:cNvSpPr>
          <p:nvPr>
            <p:ph sz="quarter" idx="16"/>
          </p:nvPr>
        </p:nvSpPr>
        <p:spPr>
          <a:xfrm>
            <a:off x="469081" y="836712"/>
            <a:ext cx="8207375" cy="648072"/>
          </a:xfrm>
          <a:noFill/>
          <a:ln>
            <a:noFill/>
          </a:ln>
        </p:spPr>
        <p:txBody>
          <a:bodyPr anchor="t">
            <a:normAutofit/>
          </a:bodyPr>
          <a:lstStyle>
            <a:lvl1pPr marL="114300" indent="0">
              <a:buNone/>
              <a:defRPr sz="1000"/>
            </a:lvl1pPr>
          </a:lstStyle>
          <a:p>
            <a:pPr lvl="0"/>
            <a:r>
              <a:rPr lang="en-US" smtClean="0"/>
              <a:t>Click to edit Master text styles</a:t>
            </a:r>
          </a:p>
        </p:txBody>
      </p:sp>
      <p:sp>
        <p:nvSpPr>
          <p:cNvPr id="7" name="Cont1"/>
          <p:cNvSpPr>
            <a:spLocks noGrp="1"/>
          </p:cNvSpPr>
          <p:nvPr>
            <p:ph sz="quarter" idx="15"/>
          </p:nvPr>
        </p:nvSpPr>
        <p:spPr>
          <a:xfrm>
            <a:off x="467544" y="1556792"/>
            <a:ext cx="8207375" cy="3240360"/>
          </a:xfrm>
        </p:spPr>
        <p:txBody>
          <a:bodyPr>
            <a:normAutofit/>
          </a:bodyPr>
          <a:lstStyle>
            <a:lvl1pPr marL="114300" indent="0">
              <a:buNone/>
              <a:defRPr sz="1200"/>
            </a:lvl1pPr>
          </a:lstStyle>
          <a:p>
            <a:pPr lvl="0"/>
            <a:r>
              <a:rPr lang="en-US" smtClean="0"/>
              <a:t>Click to edit Master text styles</a:t>
            </a:r>
          </a:p>
        </p:txBody>
      </p:sp>
      <p:sp>
        <p:nvSpPr>
          <p:cNvPr id="10" name="PCont"/>
          <p:cNvSpPr>
            <a:spLocks noGrp="1"/>
          </p:cNvSpPr>
          <p:nvPr>
            <p:ph sz="quarter" idx="14"/>
          </p:nvPr>
        </p:nvSpPr>
        <p:spPr>
          <a:xfrm>
            <a:off x="467544" y="4869160"/>
            <a:ext cx="8207375" cy="1512168"/>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9"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1" name="RepTitle"/>
          <p:cNvSpPr>
            <a:spLocks noGrp="1"/>
          </p:cNvSpPr>
          <p:nvPr>
            <p:ph sz="quarter" idx="17"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2" name="MetaFoot"/>
          <p:cNvSpPr>
            <a:spLocks noGrp="1"/>
          </p:cNvSpPr>
          <p:nvPr>
            <p:ph sz="quarter" idx="18"/>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4421367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Pre"/>
          <p:cNvSpPr>
            <a:spLocks noGrp="1"/>
          </p:cNvSpPr>
          <p:nvPr>
            <p:ph sz="quarter" idx="14" hasCustomPrompt="1"/>
          </p:nvPr>
        </p:nvSpPr>
        <p:spPr>
          <a:xfrm>
            <a:off x="467544" y="836712"/>
            <a:ext cx="8207375" cy="576064"/>
          </a:xfrm>
          <a:noFill/>
          <a:ln>
            <a:noFill/>
          </a:ln>
        </p:spPr>
        <p:txBody>
          <a:bodyPr anchor="t"/>
          <a:lstStyle>
            <a:lvl1pPr marL="114300" indent="0">
              <a:buNone/>
              <a:defRPr sz="1000">
                <a:solidFill>
                  <a:schemeClr val="tx1"/>
                </a:solidFill>
              </a:defRPr>
            </a:lvl1pPr>
          </a:lstStyle>
          <a:p>
            <a:pPr lvl="0"/>
            <a:r>
              <a:rPr lang="en-US" smtClean="0"/>
              <a:t>Pre Comment</a:t>
            </a:r>
            <a:endParaRPr lang="el-GR"/>
          </a:p>
        </p:txBody>
      </p:sp>
      <p:sp>
        <p:nvSpPr>
          <p:cNvPr id="16" name="Cont1"/>
          <p:cNvSpPr>
            <a:spLocks noGrp="1"/>
          </p:cNvSpPr>
          <p:nvPr>
            <p:ph sz="quarter" idx="16"/>
          </p:nvPr>
        </p:nvSpPr>
        <p:spPr>
          <a:xfrm>
            <a:off x="403628" y="1473363"/>
            <a:ext cx="2734767" cy="2638290"/>
          </a:xfrm>
          <a:noFill/>
          <a:ln>
            <a:noFill/>
          </a:ln>
        </p:spPr>
        <p:txBody>
          <a:bodyPr anchor="ctr"/>
          <a:lstStyle>
            <a:lvl1pPr marL="114300" indent="0">
              <a:buNone/>
              <a:defRPr/>
            </a:lvl1pPr>
          </a:lstStyle>
          <a:p>
            <a:pPr lvl="0"/>
            <a:r>
              <a:rPr lang="en-US" smtClean="0"/>
              <a:t>Click to edit Master text styles</a:t>
            </a:r>
          </a:p>
        </p:txBody>
      </p:sp>
      <p:sp>
        <p:nvSpPr>
          <p:cNvPr id="17" name="Cont2"/>
          <p:cNvSpPr>
            <a:spLocks noGrp="1"/>
          </p:cNvSpPr>
          <p:nvPr>
            <p:ph sz="quarter" idx="18"/>
          </p:nvPr>
        </p:nvSpPr>
        <p:spPr>
          <a:xfrm>
            <a:off x="3178035" y="1476692"/>
            <a:ext cx="2734767" cy="2661589"/>
          </a:xfrm>
          <a:noFill/>
          <a:ln>
            <a:noFill/>
          </a:ln>
        </p:spPr>
        <p:txBody>
          <a:bodyPr anchor="ctr"/>
          <a:lstStyle>
            <a:lvl1pPr marL="114300" indent="0">
              <a:buNone/>
              <a:defRPr/>
            </a:lvl1pPr>
          </a:lstStyle>
          <a:p>
            <a:pPr lvl="0"/>
            <a:r>
              <a:rPr lang="en-US" smtClean="0"/>
              <a:t>Click to edit Master text styles</a:t>
            </a:r>
          </a:p>
        </p:txBody>
      </p:sp>
      <p:sp>
        <p:nvSpPr>
          <p:cNvPr id="18" name="Cont3"/>
          <p:cNvSpPr>
            <a:spLocks noGrp="1"/>
          </p:cNvSpPr>
          <p:nvPr>
            <p:ph sz="quarter" idx="19"/>
          </p:nvPr>
        </p:nvSpPr>
        <p:spPr>
          <a:xfrm>
            <a:off x="5962891" y="1481454"/>
            <a:ext cx="2734767" cy="2667626"/>
          </a:xfrm>
          <a:noFill/>
          <a:ln>
            <a:noFill/>
          </a:ln>
        </p:spPr>
        <p:txBody>
          <a:bodyPr anchor="ctr"/>
          <a:lstStyle>
            <a:lvl1pPr marL="114300" indent="0">
              <a:buNone/>
              <a:defRPr/>
            </a:lvl1pPr>
          </a:lstStyle>
          <a:p>
            <a:pPr lvl="0"/>
            <a:r>
              <a:rPr lang="en-US" smtClean="0"/>
              <a:t>Click to edit Master text styles</a:t>
            </a:r>
          </a:p>
        </p:txBody>
      </p:sp>
      <p:sp>
        <p:nvSpPr>
          <p:cNvPr id="19" name="Cont4"/>
          <p:cNvSpPr>
            <a:spLocks noGrp="1"/>
          </p:cNvSpPr>
          <p:nvPr>
            <p:ph sz="quarter" idx="20"/>
          </p:nvPr>
        </p:nvSpPr>
        <p:spPr>
          <a:xfrm>
            <a:off x="395536"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20" name="Cont5"/>
          <p:cNvSpPr>
            <a:spLocks noGrp="1"/>
          </p:cNvSpPr>
          <p:nvPr>
            <p:ph sz="quarter" idx="21"/>
          </p:nvPr>
        </p:nvSpPr>
        <p:spPr>
          <a:xfrm>
            <a:off x="3189201"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21" name="Cont6"/>
          <p:cNvSpPr>
            <a:spLocks noGrp="1"/>
          </p:cNvSpPr>
          <p:nvPr>
            <p:ph sz="quarter" idx="22"/>
          </p:nvPr>
        </p:nvSpPr>
        <p:spPr>
          <a:xfrm>
            <a:off x="5963608"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3"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4"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7912739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Cont1"/>
          <p:cNvSpPr>
            <a:spLocks noGrp="1"/>
          </p:cNvSpPr>
          <p:nvPr>
            <p:ph sz="quarter" idx="16"/>
          </p:nvPr>
        </p:nvSpPr>
        <p:spPr>
          <a:xfrm>
            <a:off x="404345" y="852896"/>
            <a:ext cx="2734767" cy="2848645"/>
          </a:xfrm>
          <a:noFill/>
          <a:ln>
            <a:noFill/>
          </a:ln>
        </p:spPr>
        <p:txBody>
          <a:bodyPr anchor="ctr"/>
          <a:lstStyle>
            <a:lvl1pPr marL="114300" indent="0">
              <a:buNone/>
              <a:defRPr/>
            </a:lvl1pPr>
          </a:lstStyle>
          <a:p>
            <a:pPr lvl="0"/>
            <a:r>
              <a:rPr lang="en-US" smtClean="0"/>
              <a:t>Click to edit Master text styles</a:t>
            </a:r>
          </a:p>
        </p:txBody>
      </p:sp>
      <p:sp>
        <p:nvSpPr>
          <p:cNvPr id="16" name="Cont2"/>
          <p:cNvSpPr>
            <a:spLocks noGrp="1"/>
          </p:cNvSpPr>
          <p:nvPr>
            <p:ph sz="quarter" idx="18"/>
          </p:nvPr>
        </p:nvSpPr>
        <p:spPr>
          <a:xfrm>
            <a:off x="3186844" y="840042"/>
            <a:ext cx="2734767" cy="2873802"/>
          </a:xfrm>
          <a:noFill/>
          <a:ln>
            <a:noFill/>
          </a:ln>
        </p:spPr>
        <p:txBody>
          <a:bodyPr anchor="ctr"/>
          <a:lstStyle>
            <a:lvl1pPr marL="114300" indent="0">
              <a:buNone/>
              <a:defRPr/>
            </a:lvl1pPr>
          </a:lstStyle>
          <a:p>
            <a:pPr lvl="0"/>
            <a:r>
              <a:rPr lang="en-US" smtClean="0"/>
              <a:t>Click to edit Master text styles</a:t>
            </a:r>
          </a:p>
        </p:txBody>
      </p:sp>
      <p:sp>
        <p:nvSpPr>
          <p:cNvPr id="17" name="Cont3"/>
          <p:cNvSpPr>
            <a:spLocks noGrp="1"/>
          </p:cNvSpPr>
          <p:nvPr>
            <p:ph sz="quarter" idx="19"/>
          </p:nvPr>
        </p:nvSpPr>
        <p:spPr>
          <a:xfrm>
            <a:off x="5971700" y="836712"/>
            <a:ext cx="2734767" cy="2880320"/>
          </a:xfrm>
          <a:noFill/>
          <a:ln>
            <a:noFill/>
          </a:ln>
        </p:spPr>
        <p:txBody>
          <a:bodyPr anchor="ctr"/>
          <a:lstStyle>
            <a:lvl1pPr marL="114300" indent="0">
              <a:buNone/>
              <a:defRPr/>
            </a:lvl1pPr>
          </a:lstStyle>
          <a:p>
            <a:pPr lvl="0"/>
            <a:r>
              <a:rPr lang="en-US" smtClean="0"/>
              <a:t>Click to edit Master text styles</a:t>
            </a:r>
          </a:p>
        </p:txBody>
      </p:sp>
      <p:sp>
        <p:nvSpPr>
          <p:cNvPr id="18" name="Cont4"/>
          <p:cNvSpPr>
            <a:spLocks noGrp="1"/>
          </p:cNvSpPr>
          <p:nvPr>
            <p:ph sz="quarter" idx="20"/>
          </p:nvPr>
        </p:nvSpPr>
        <p:spPr>
          <a:xfrm>
            <a:off x="403628"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19" name="Cont5"/>
          <p:cNvSpPr>
            <a:spLocks noGrp="1"/>
          </p:cNvSpPr>
          <p:nvPr>
            <p:ph sz="quarter" idx="21"/>
          </p:nvPr>
        </p:nvSpPr>
        <p:spPr>
          <a:xfrm>
            <a:off x="3197293"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20" name="Cont6"/>
          <p:cNvSpPr>
            <a:spLocks noGrp="1"/>
          </p:cNvSpPr>
          <p:nvPr>
            <p:ph sz="quarter" idx="22"/>
          </p:nvPr>
        </p:nvSpPr>
        <p:spPr>
          <a:xfrm>
            <a:off x="5971700"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10"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2"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3"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3735908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Cont1"/>
          <p:cNvSpPr>
            <a:spLocks noGrp="1"/>
          </p:cNvSpPr>
          <p:nvPr>
            <p:ph sz="quarter" idx="16"/>
          </p:nvPr>
        </p:nvSpPr>
        <p:spPr>
          <a:xfrm>
            <a:off x="404345" y="780888"/>
            <a:ext cx="2734767" cy="1856023"/>
          </a:xfrm>
          <a:noFill/>
          <a:ln>
            <a:noFill/>
          </a:ln>
        </p:spPr>
        <p:txBody>
          <a:bodyPr anchor="ctr"/>
          <a:lstStyle>
            <a:lvl1pPr marL="114300" indent="0">
              <a:buNone/>
              <a:defRPr/>
            </a:lvl1pPr>
          </a:lstStyle>
          <a:p>
            <a:pPr lvl="0"/>
            <a:r>
              <a:rPr lang="en-US" smtClean="0"/>
              <a:t>Click to edit Master text styles</a:t>
            </a:r>
          </a:p>
        </p:txBody>
      </p:sp>
      <p:sp>
        <p:nvSpPr>
          <p:cNvPr id="17" name="Cont2"/>
          <p:cNvSpPr>
            <a:spLocks noGrp="1"/>
          </p:cNvSpPr>
          <p:nvPr>
            <p:ph sz="quarter" idx="18"/>
          </p:nvPr>
        </p:nvSpPr>
        <p:spPr>
          <a:xfrm>
            <a:off x="3186844" y="768034"/>
            <a:ext cx="2734767" cy="1872414"/>
          </a:xfrm>
          <a:noFill/>
          <a:ln>
            <a:noFill/>
          </a:ln>
        </p:spPr>
        <p:txBody>
          <a:bodyPr anchor="ctr"/>
          <a:lstStyle>
            <a:lvl1pPr marL="114300" indent="0">
              <a:buNone/>
              <a:defRPr/>
            </a:lvl1pPr>
          </a:lstStyle>
          <a:p>
            <a:pPr lvl="0"/>
            <a:r>
              <a:rPr lang="en-US" smtClean="0"/>
              <a:t>Click to edit Master text styles</a:t>
            </a:r>
          </a:p>
        </p:txBody>
      </p:sp>
      <p:sp>
        <p:nvSpPr>
          <p:cNvPr id="18" name="Cont3"/>
          <p:cNvSpPr>
            <a:spLocks noGrp="1"/>
          </p:cNvSpPr>
          <p:nvPr>
            <p:ph sz="quarter" idx="19"/>
          </p:nvPr>
        </p:nvSpPr>
        <p:spPr>
          <a:xfrm>
            <a:off x="5971700" y="764704"/>
            <a:ext cx="2734767" cy="1876661"/>
          </a:xfrm>
          <a:noFill/>
          <a:ln>
            <a:noFill/>
          </a:ln>
        </p:spPr>
        <p:txBody>
          <a:bodyPr anchor="ctr"/>
          <a:lstStyle>
            <a:lvl1pPr marL="114300" indent="0">
              <a:buNone/>
              <a:defRPr/>
            </a:lvl1pPr>
          </a:lstStyle>
          <a:p>
            <a:pPr lvl="0"/>
            <a:r>
              <a:rPr lang="en-US" smtClean="0"/>
              <a:t>Click to edit Master text styles</a:t>
            </a:r>
          </a:p>
        </p:txBody>
      </p:sp>
      <p:sp>
        <p:nvSpPr>
          <p:cNvPr id="19" name="Cont4"/>
          <p:cNvSpPr>
            <a:spLocks noGrp="1"/>
          </p:cNvSpPr>
          <p:nvPr>
            <p:ph sz="quarter" idx="20"/>
          </p:nvPr>
        </p:nvSpPr>
        <p:spPr>
          <a:xfrm>
            <a:off x="403628"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0" name="Cont5"/>
          <p:cNvSpPr>
            <a:spLocks noGrp="1"/>
          </p:cNvSpPr>
          <p:nvPr>
            <p:ph sz="quarter" idx="21"/>
          </p:nvPr>
        </p:nvSpPr>
        <p:spPr>
          <a:xfrm>
            <a:off x="3197293"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1" name="Cont6"/>
          <p:cNvSpPr>
            <a:spLocks noGrp="1"/>
          </p:cNvSpPr>
          <p:nvPr>
            <p:ph sz="quarter" idx="22"/>
          </p:nvPr>
        </p:nvSpPr>
        <p:spPr>
          <a:xfrm>
            <a:off x="5971700"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2" name="PCont"/>
          <p:cNvSpPr>
            <a:spLocks noGrp="1"/>
          </p:cNvSpPr>
          <p:nvPr>
            <p:ph sz="quarter" idx="17"/>
          </p:nvPr>
        </p:nvSpPr>
        <p:spPr>
          <a:xfrm>
            <a:off x="467544" y="4581128"/>
            <a:ext cx="8207375" cy="2232248"/>
          </a:xfrm>
          <a:noFill/>
          <a:ln>
            <a:noFill/>
          </a:ln>
        </p:spPr>
        <p:txBody>
          <a:bodyPr anchor="t">
            <a:normAutofit/>
          </a:bodyPr>
          <a:lstStyle>
            <a:lvl1pPr marL="114300" indent="0">
              <a:buNone/>
              <a:defRPr sz="1000"/>
            </a:lvl1pPr>
          </a:lstStyle>
          <a:p>
            <a:pPr lvl="0"/>
            <a:r>
              <a:rPr lang="en-US" smtClean="0"/>
              <a:t>Click to edit Master text styles</a:t>
            </a: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3"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4"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5514799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t>4/29/2019</a:t>
            </a:fld>
            <a:endParaRPr lang="en-US"/>
          </a:p>
        </p:txBody>
      </p:sp>
      <p:sp>
        <p:nvSpPr>
          <p:cNvPr id="9" name="Powered"/>
          <p:cNvSpPr/>
          <p:nvPr userDrawn="1"/>
        </p:nvSpPr>
        <p:spPr>
          <a:xfrm>
            <a:off x="5008303" y="6662171"/>
            <a:ext cx="4032448" cy="195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smtClean="0">
                <a:solidFill>
                  <a:schemeClr val="tx1">
                    <a:lumMod val="50000"/>
                    <a:lumOff val="50000"/>
                  </a:schemeClr>
                </a:solidFill>
              </a:rPr>
              <a:t>Powered by www.questback.com</a:t>
            </a:r>
          </a:p>
        </p:txBody>
      </p:sp>
      <p:sp>
        <p:nvSpPr>
          <p:cNvPr id="10" name="Date"/>
          <p:cNvSpPr/>
          <p:nvPr userDrawn="1"/>
        </p:nvSpPr>
        <p:spPr>
          <a:xfrm>
            <a:off x="5796136" y="36532"/>
            <a:ext cx="3240360"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smtClean="0">
                <a:solidFill>
                  <a:schemeClr val="bg1">
                    <a:lumMod val="65000"/>
                  </a:schemeClr>
                </a:solidFill>
              </a:rPr>
              <a:t>24.4.2019 15:06</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0"/>
          </p:nvPr>
        </p:nvSpPr>
        <p:spPr>
          <a:xfrm>
            <a:off x="468313" y="1700808"/>
            <a:ext cx="8207375" cy="4607917"/>
          </a:xfrm>
        </p:spPr>
        <p:txBody>
          <a:bodyPr>
            <a:normAutofit/>
          </a:bodyPr>
          <a:lstStyle/>
          <a:p>
            <a:r>
              <a:rPr lang="fi-FI" sz="4000" b="1" dirty="0" smtClean="0"/>
              <a:t>UIMAHALLIN TULEVAISUUSKYSELY</a:t>
            </a:r>
          </a:p>
          <a:p>
            <a:r>
              <a:rPr lang="fi-FI" sz="2000" b="1" dirty="0" smtClean="0"/>
              <a:t>Liikuntapalvelut 2019</a:t>
            </a:r>
            <a:endParaRPr lang="fi-FI" sz="2000" b="1"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1798421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6. 2. Jos uimahalliin investoidaan merkittävä summa rahaa, investoinnin kattamiseksi tarvitaan lippuhinnan korotusta. Minkä summan olisit valmis maksamaan uimahallin sisäänpääsystä?</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smtClean="0"/>
              <a:t>Muu summa, mikä ?</a:t>
            </a:r>
            <a:endParaRPr lang="fi-FI" sz="2000" dirty="0"/>
          </a:p>
        </p:txBody>
      </p:sp>
      <p:sp>
        <p:nvSpPr>
          <p:cNvPr id="3" name="Sisällön paikkamerkki 2"/>
          <p:cNvSpPr>
            <a:spLocks noGrp="1"/>
          </p:cNvSpPr>
          <p:nvPr>
            <p:ph sz="quarter" idx="10"/>
          </p:nvPr>
        </p:nvSpPr>
        <p:spPr/>
        <p:txBody>
          <a:bodyPr>
            <a:normAutofit/>
          </a:bodyPr>
          <a:lstStyle/>
          <a:p>
            <a:r>
              <a:rPr lang="fi-FI" sz="2000" dirty="0" smtClean="0"/>
              <a:t>Vastaajista 1,8 % (N=10) vastasi lipunhinta –kysymykseen muu summa.</a:t>
            </a:r>
          </a:p>
          <a:p>
            <a:endParaRPr lang="fi-FI" sz="2000" dirty="0"/>
          </a:p>
          <a:p>
            <a:r>
              <a:rPr lang="fi-FI" sz="2000" dirty="0" smtClean="0"/>
              <a:t>Suurin osa vastaajista toivoi lipun hinnan olevan suhteessa toteutettaviin uudistuksiin. Mitä enemmän palveluita ja kylpylämäisyyttä, sitä enemmän vastaajat olivat valmiita maksamaan. Lipun hinta määriteltiin tällöin välille 10-20€.</a:t>
            </a:r>
          </a:p>
          <a:p>
            <a:endParaRPr lang="fi-FI" sz="2000" dirty="0"/>
          </a:p>
          <a:p>
            <a:r>
              <a:rPr lang="fi-FI" sz="2000" dirty="0" smtClean="0"/>
              <a:t>Osa vastaajista puolestaan oli valmis maksamaan lipusta 0-4€.</a:t>
            </a:r>
          </a:p>
          <a:p>
            <a:endParaRPr lang="fi-FI" sz="2000" dirty="0"/>
          </a:p>
          <a:p>
            <a:endParaRPr lang="fi-FI" sz="2000"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372813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7. 4.  Mitä muita palveluita haluaisit uimahallilla olevan?</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smtClean="0"/>
              <a:t>Muut palvelut</a:t>
            </a:r>
            <a:endParaRPr lang="fi-FI" sz="2000" dirty="0"/>
          </a:p>
        </p:txBody>
      </p:sp>
      <p:sp>
        <p:nvSpPr>
          <p:cNvPr id="3" name="Sisällön paikkamerkki 2"/>
          <p:cNvSpPr>
            <a:spLocks noGrp="1"/>
          </p:cNvSpPr>
          <p:nvPr>
            <p:ph sz="quarter" idx="10"/>
          </p:nvPr>
        </p:nvSpPr>
        <p:spPr>
          <a:xfrm>
            <a:off x="468313" y="1340768"/>
            <a:ext cx="8207375" cy="4967957"/>
          </a:xfrm>
        </p:spPr>
        <p:txBody>
          <a:bodyPr>
            <a:normAutofit/>
          </a:bodyPr>
          <a:lstStyle/>
          <a:p>
            <a:r>
              <a:rPr lang="fi-FI" sz="2000" dirty="0" smtClean="0"/>
              <a:t>Vastaajista 4 % (N=22) toivoi, että uimahallilla olisi annettujen vaihtoehtojen lisäksi muita palveluita. Heistä 82 % (N=18) määritteli tarkemmin, mitä muuta palvelua he toivoisivat. Koska toiveita ei voida yhdistää yhdeksi ryhmäksi, liitetään vastaukset kyselyyn sellaisenaan.</a:t>
            </a:r>
            <a:endParaRPr lang="fi-FI" sz="2000"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341469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7. 4.  Mitä muita palveluita haluaisit uimahallilla olevan?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extLst>
              <p:ext uri="{D42A27DB-BD31-4B8C-83A1-F6EECF244321}">
                <p14:modId xmlns:p14="http://schemas.microsoft.com/office/powerpoint/2010/main" val="605309149"/>
              </p:ext>
            </p:extLst>
          </p:nvPr>
        </p:nvGraphicFramePr>
        <p:xfrm>
          <a:off x="467544" y="836712"/>
          <a:ext cx="8207375" cy="4876800"/>
        </p:xfrm>
        <a:graphic>
          <a:graphicData uri="http://schemas.openxmlformats.org/drawingml/2006/table">
            <a:tbl>
              <a:tblPr>
                <a:tableStyleId>{5C22544A-7EE6-4342-B048-85BDC9FD1C3A}</a:tableStyleId>
              </a:tblPr>
              <a:tblGrid>
                <a:gridCol w="8207375"/>
              </a:tblGrid>
              <a:tr h="0">
                <a:tc>
                  <a:txBody>
                    <a:bodyPr/>
                    <a:lstStyle/>
                    <a:p>
                      <a:pPr>
                        <a:defRPr sz="1000" b="0"/>
                      </a:pPr>
                      <a:r>
                        <a:rPr sz="1000" dirty="0" err="1"/>
                        <a:t>verksamhet</a:t>
                      </a:r>
                      <a:r>
                        <a:rPr sz="1000" dirty="0"/>
                        <a:t> </a:t>
                      </a:r>
                      <a:r>
                        <a:rPr sz="1000" dirty="0" err="1"/>
                        <a:t>som</a:t>
                      </a:r>
                      <a:r>
                        <a:rPr sz="1000" dirty="0"/>
                        <a:t> </a:t>
                      </a:r>
                      <a:r>
                        <a:rPr sz="1000" dirty="0" err="1"/>
                        <a:t>gynnar</a:t>
                      </a:r>
                      <a:r>
                        <a:rPr sz="1000" dirty="0"/>
                        <a:t> </a:t>
                      </a:r>
                      <a:r>
                        <a:rPr sz="1000" dirty="0" err="1"/>
                        <a:t>idrott</a:t>
                      </a:r>
                      <a:r>
                        <a:rPr sz="1000" dirty="0"/>
                        <a:t>/</a:t>
                      </a:r>
                      <a:r>
                        <a:rPr sz="1000" dirty="0" err="1"/>
                        <a:t>hälsa</a:t>
                      </a:r>
                      <a:endParaRPr sz="1000" dirty="0"/>
                    </a:p>
                  </a:txBody>
                  <a:tcPr>
                    <a:lnL w="0"/>
                    <a:lnR w="0"/>
                    <a:solidFill>
                      <a:prstClr val="black">
                        <a:lumOff val="100000"/>
                        <a:lumOff val="100000"/>
                      </a:prstClr>
                    </a:solidFill>
                  </a:tcPr>
                </a:tc>
              </a:tr>
              <a:tr h="0">
                <a:tc>
                  <a:txBody>
                    <a:bodyPr/>
                    <a:lstStyle/>
                    <a:p>
                      <a:pPr>
                        <a:defRPr sz="1000" b="0"/>
                      </a:pPr>
                      <a:r>
                        <a:rPr sz="1000"/>
                        <a:t>Vuokrattavat sauna-/kokoustilat</a:t>
                      </a:r>
                    </a:p>
                  </a:txBody>
                  <a:tcPr>
                    <a:lnL w="0"/>
                    <a:lnR w="0"/>
                    <a:solidFill>
                      <a:prstClr val="black">
                        <a:lumOff val="100000"/>
                        <a:lumOff val="100000"/>
                      </a:prstClr>
                    </a:solidFill>
                  </a:tcPr>
                </a:tc>
              </a:tr>
              <a:tr h="0">
                <a:tc>
                  <a:txBody>
                    <a:bodyPr/>
                    <a:lstStyle/>
                    <a:p>
                      <a:pPr>
                        <a:defRPr sz="1000" b="0"/>
                      </a:pPr>
                      <a:r>
                        <a:rPr sz="1000"/>
                        <a:t>Jalkahoito?</a:t>
                      </a:r>
                    </a:p>
                  </a:txBody>
                  <a:tcPr>
                    <a:lnL w="0"/>
                    <a:lnR w="0"/>
                    <a:solidFill>
                      <a:prstClr val="black">
                        <a:lumOff val="100000"/>
                        <a:lumOff val="100000"/>
                      </a:prstClr>
                    </a:solidFill>
                  </a:tcPr>
                </a:tc>
              </a:tr>
              <a:tr h="0">
                <a:tc>
                  <a:txBody>
                    <a:bodyPr/>
                    <a:lstStyle/>
                    <a:p>
                      <a:pPr>
                        <a:defRPr sz="1000" b="0"/>
                      </a:pPr>
                      <a:r>
                        <a:rPr sz="1000"/>
                        <a:t>auki koko kesän</a:t>
                      </a:r>
                    </a:p>
                  </a:txBody>
                  <a:tcPr>
                    <a:lnL w="0"/>
                    <a:lnR w="0"/>
                    <a:solidFill>
                      <a:prstClr val="black">
                        <a:lumOff val="100000"/>
                        <a:lumOff val="100000"/>
                      </a:prstClr>
                    </a:solidFill>
                  </a:tcPr>
                </a:tc>
              </a:tr>
              <a:tr h="0">
                <a:tc>
                  <a:txBody>
                    <a:bodyPr/>
                    <a:lstStyle/>
                    <a:p>
                      <a:pPr>
                        <a:defRPr sz="1000" b="0"/>
                      </a:pPr>
                      <a:r>
                        <a:rPr sz="1000"/>
                        <a:t>Kulttuuritoimintaa</a:t>
                      </a:r>
                    </a:p>
                  </a:txBody>
                  <a:tcPr>
                    <a:lnL w="0"/>
                    <a:lnR w="0"/>
                    <a:solidFill>
                      <a:prstClr val="black">
                        <a:lumOff val="100000"/>
                        <a:lumOff val="100000"/>
                      </a:prstClr>
                    </a:solidFill>
                  </a:tcPr>
                </a:tc>
              </a:tr>
              <a:tr h="0">
                <a:tc>
                  <a:txBody>
                    <a:bodyPr/>
                    <a:lstStyle/>
                    <a:p>
                      <a:pPr>
                        <a:defRPr sz="1000" b="0"/>
                      </a:pPr>
                      <a:r>
                        <a:rPr sz="1000"/>
                        <a:t>Jos on ulkoallas niin ulkoterassi</a:t>
                      </a:r>
                    </a:p>
                  </a:txBody>
                  <a:tcPr>
                    <a:lnL w="0"/>
                    <a:lnR w="0"/>
                    <a:solidFill>
                      <a:prstClr val="black">
                        <a:lumOff val="100000"/>
                        <a:lumOff val="100000"/>
                      </a:prstClr>
                    </a:solidFill>
                  </a:tcPr>
                </a:tc>
              </a:tr>
              <a:tr h="0">
                <a:tc>
                  <a:txBody>
                    <a:bodyPr/>
                    <a:lstStyle/>
                    <a:p>
                      <a:pPr>
                        <a:defRPr sz="1000" b="0"/>
                      </a:pPr>
                      <a:r>
                        <a:rPr sz="1000"/>
                        <a:t>Nykyinen muskari</a:t>
                      </a:r>
                    </a:p>
                  </a:txBody>
                  <a:tcPr>
                    <a:lnL w="0"/>
                    <a:lnR w="0"/>
                    <a:solidFill>
                      <a:prstClr val="black">
                        <a:lumOff val="100000"/>
                        <a:lumOff val="100000"/>
                      </a:prstClr>
                    </a:solidFill>
                  </a:tcPr>
                </a:tc>
              </a:tr>
              <a:tr h="0">
                <a:tc>
                  <a:txBody>
                    <a:bodyPr/>
                    <a:lstStyle/>
                    <a:p>
                      <a:pPr>
                        <a:defRPr sz="1000" b="0"/>
                      </a:pPr>
                      <a:r>
                        <a:rPr sz="1000"/>
                        <a:t>Höyrysauna, infrapunasauna, jacuzzi</a:t>
                      </a:r>
                    </a:p>
                  </a:txBody>
                  <a:tcPr>
                    <a:lnL w="0"/>
                    <a:lnR w="0"/>
                    <a:solidFill>
                      <a:prstClr val="black">
                        <a:lumOff val="100000"/>
                        <a:lumOff val="100000"/>
                      </a:prstClr>
                    </a:solidFill>
                  </a:tcPr>
                </a:tc>
              </a:tr>
              <a:tr h="0">
                <a:tc>
                  <a:txBody>
                    <a:bodyPr/>
                    <a:lstStyle/>
                    <a:p>
                      <a:pPr>
                        <a:defRPr sz="1000" b="0"/>
                      </a:pPr>
                      <a:r>
                        <a:rPr sz="1000"/>
                        <a:t>Uinti/treenimahdollisuus klo 5.00 alkaen, tukee tyhy toimintaa. Solarium.</a:t>
                      </a:r>
                    </a:p>
                  </a:txBody>
                  <a:tcPr>
                    <a:lnL w="0"/>
                    <a:lnR w="0"/>
                    <a:solidFill>
                      <a:prstClr val="black">
                        <a:lumOff val="100000"/>
                        <a:lumOff val="100000"/>
                      </a:prstClr>
                    </a:solidFill>
                  </a:tcPr>
                </a:tc>
              </a:tr>
              <a:tr h="0">
                <a:tc>
                  <a:txBody>
                    <a:bodyPr/>
                    <a:lstStyle/>
                    <a:p>
                      <a:pPr>
                        <a:defRPr sz="1000" b="0"/>
                      </a:pPr>
                      <a:r>
                        <a:rPr sz="1000"/>
                        <a:t>Koira-allas</a:t>
                      </a:r>
                    </a:p>
                  </a:txBody>
                  <a:tcPr>
                    <a:lnL w="0"/>
                    <a:lnR w="0"/>
                    <a:solidFill>
                      <a:prstClr val="black">
                        <a:lumOff val="100000"/>
                        <a:lumOff val="100000"/>
                      </a:prstClr>
                    </a:solidFill>
                  </a:tcPr>
                </a:tc>
              </a:tr>
              <a:tr h="0">
                <a:tc>
                  <a:txBody>
                    <a:bodyPr/>
                    <a:lstStyle/>
                    <a:p>
                      <a:pPr>
                        <a:defRPr sz="1000" b="0"/>
                      </a:pPr>
                      <a:r>
                        <a:rPr sz="1000"/>
                        <a:t>Stilig bar och matservering</a:t>
                      </a:r>
                    </a:p>
                  </a:txBody>
                  <a:tcPr>
                    <a:lnL w="0"/>
                    <a:lnR w="0"/>
                    <a:solidFill>
                      <a:prstClr val="black">
                        <a:lumOff val="100000"/>
                        <a:lumOff val="100000"/>
                      </a:prstClr>
                    </a:solidFill>
                  </a:tcPr>
                </a:tc>
              </a:tr>
              <a:tr h="0">
                <a:tc>
                  <a:txBody>
                    <a:bodyPr/>
                    <a:lstStyle/>
                    <a:p>
                      <a:pPr>
                        <a:defRPr sz="1000" b="0"/>
                      </a:pPr>
                      <a:endParaRPr sz="1000" dirty="0"/>
                    </a:p>
                  </a:txBody>
                  <a:tcPr>
                    <a:lnL w="0"/>
                    <a:lnR w="0"/>
                    <a:solidFill>
                      <a:prstClr val="black">
                        <a:lumOff val="100000"/>
                        <a:lumOff val="100000"/>
                      </a:prstClr>
                    </a:solidFill>
                  </a:tcPr>
                </a:tc>
              </a:tr>
              <a:tr h="0">
                <a:tc>
                  <a:txBody>
                    <a:bodyPr/>
                    <a:lstStyle/>
                    <a:p>
                      <a:pPr>
                        <a:defRPr sz="1000" b="0"/>
                      </a:pPr>
                      <a:r>
                        <a:rPr sz="1000"/>
                        <a:t>Vesiliukumäki</a:t>
                      </a:r>
                    </a:p>
                  </a:txBody>
                  <a:tcPr>
                    <a:lnL w="0"/>
                    <a:lnR w="0"/>
                    <a:solidFill>
                      <a:prstClr val="black">
                        <a:lumOff val="100000"/>
                        <a:lumOff val="100000"/>
                      </a:prstClr>
                    </a:solidFill>
                  </a:tcPr>
                </a:tc>
              </a:tr>
              <a:tr h="0">
                <a:tc>
                  <a:txBody>
                    <a:bodyPr/>
                    <a:lstStyle/>
                    <a:p>
                      <a:pPr>
                        <a:defRPr sz="1000" b="0"/>
                      </a:pPr>
                      <a:r>
                        <a:rPr sz="1000"/>
                        <a:t>teknikkurser för vuxna, dvs ordentligt med banor!</a:t>
                      </a:r>
                    </a:p>
                  </a:txBody>
                  <a:tcPr>
                    <a:lnL w="0"/>
                    <a:lnR w="0"/>
                    <a:solidFill>
                      <a:prstClr val="black">
                        <a:lumOff val="100000"/>
                        <a:lumOff val="100000"/>
                      </a:prstClr>
                    </a:solidFill>
                  </a:tcPr>
                </a:tc>
              </a:tr>
              <a:tr h="0">
                <a:tc>
                  <a:txBody>
                    <a:bodyPr/>
                    <a:lstStyle/>
                    <a:p>
                      <a:pPr>
                        <a:defRPr sz="1000" b="0"/>
                      </a:pPr>
                      <a:r>
                        <a:rPr sz="1000"/>
                        <a:t>Ulkoaltaalla kahvila tms</a:t>
                      </a:r>
                    </a:p>
                  </a:txBody>
                  <a:tcPr>
                    <a:lnL w="0"/>
                    <a:lnR w="0"/>
                    <a:solidFill>
                      <a:prstClr val="black">
                        <a:lumOff val="100000"/>
                        <a:lumOff val="100000"/>
                      </a:prstClr>
                    </a:solidFill>
                  </a:tcPr>
                </a:tc>
              </a:tr>
              <a:tr h="0">
                <a:tc>
                  <a:txBody>
                    <a:bodyPr/>
                    <a:lstStyle/>
                    <a:p>
                      <a:pPr>
                        <a:defRPr sz="1000" b="0"/>
                      </a:pPr>
                      <a:r>
                        <a:rPr sz="1000"/>
                        <a:t>Nestesaippuat pesutiloissa</a:t>
                      </a:r>
                    </a:p>
                  </a:txBody>
                  <a:tcPr>
                    <a:lnL w="0"/>
                    <a:lnR w="0"/>
                    <a:solidFill>
                      <a:prstClr val="black">
                        <a:lumOff val="100000"/>
                        <a:lumOff val="100000"/>
                      </a:prstClr>
                    </a:solidFill>
                  </a:tcPr>
                </a:tc>
              </a:tr>
              <a:tr h="0">
                <a:tc>
                  <a:txBody>
                    <a:bodyPr/>
                    <a:lstStyle/>
                    <a:p>
                      <a:pPr>
                        <a:defRPr sz="1000" b="0"/>
                      </a:pPr>
                      <a:endParaRPr sz="1000" dirty="0"/>
                    </a:p>
                  </a:txBody>
                  <a:tcPr>
                    <a:lnL w="0"/>
                    <a:lnR w="0"/>
                    <a:solidFill>
                      <a:prstClr val="black">
                        <a:lumOff val="100000"/>
                        <a:lumOff val="100000"/>
                      </a:prstClr>
                    </a:solidFill>
                  </a:tcPr>
                </a:tc>
              </a:tr>
              <a:tr h="0">
                <a:tc>
                  <a:txBody>
                    <a:bodyPr/>
                    <a:lstStyle/>
                    <a:p>
                      <a:pPr>
                        <a:defRPr sz="1000" b="0"/>
                      </a:pPr>
                      <a:r>
                        <a:rPr sz="1000"/>
                        <a:t>Yoga</a:t>
                      </a:r>
                    </a:p>
                  </a:txBody>
                  <a:tcPr>
                    <a:lnL w="0"/>
                    <a:lnR w="0"/>
                    <a:solidFill>
                      <a:prstClr val="black">
                        <a:lumOff val="100000"/>
                        <a:lumOff val="100000"/>
                      </a:prstClr>
                    </a:solidFill>
                  </a:tcPr>
                </a:tc>
              </a:tr>
              <a:tr h="0">
                <a:tc>
                  <a:txBody>
                    <a:bodyPr/>
                    <a:lstStyle/>
                    <a:p>
                      <a:pPr>
                        <a:defRPr sz="1000" b="0"/>
                      </a:pPr>
                      <a:r>
                        <a:rPr sz="1000"/>
                        <a:t>Terapiapalveluita kuten psykoterapiaa ja seksuaaliterapiaa.</a:t>
                      </a:r>
                    </a:p>
                  </a:txBody>
                  <a:tcPr>
                    <a:lnL w="0"/>
                    <a:lnR w="0"/>
                    <a:solidFill>
                      <a:prstClr val="black">
                        <a:lumOff val="100000"/>
                        <a:lumOff val="100000"/>
                      </a:prstClr>
                    </a:solidFill>
                  </a:tcPr>
                </a:tc>
              </a:tr>
              <a:tr h="0">
                <a:tc>
                  <a:txBody>
                    <a:bodyPr/>
                    <a:lstStyle/>
                    <a:p>
                      <a:pPr>
                        <a:defRPr sz="1000" b="0"/>
                      </a:pPr>
                      <a:r>
                        <a:rPr sz="1000"/>
                        <a:t>Olisi käytännöllistä, jos uimahallin yhteydessä saatavilla olisi terapiapalveluja, kuten seksuaaliterapiaa.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4"/>
          </p:nvPr>
        </p:nvSpPr>
        <p:spPr>
          <a:xfrm>
            <a:off x="467544" y="1124744"/>
            <a:ext cx="8207375" cy="2232248"/>
          </a:xfrm>
        </p:spPr>
        <p:txBody>
          <a:bodyPr>
            <a:normAutofit/>
          </a:bodyPr>
          <a:lstStyle/>
          <a:p>
            <a:r>
              <a:rPr lang="fi-FI" sz="2000" dirty="0" smtClean="0"/>
              <a:t>Kyselyyn vastanneilla oli mahdollisuus kertoa, mitä muuta he toivoisivat huomioitavan. Vastauksien monipuolisuuden</a:t>
            </a:r>
            <a:r>
              <a:rPr lang="fi-FI" sz="2000" dirty="0"/>
              <a:t> </a:t>
            </a:r>
            <a:r>
              <a:rPr lang="fi-FI" sz="2000" dirty="0" smtClean="0"/>
              <a:t>ja yksityiskohtien määrän vuoksi vastaukset ovat liitetään kyselyyn sellaisenaan.</a:t>
            </a:r>
            <a:endParaRPr lang="fi-FI" sz="2000" dirty="0"/>
          </a:p>
        </p:txBody>
      </p:sp>
      <p:sp>
        <p:nvSpPr>
          <p:cNvPr id="6" name="Sisällön paikkamerkki 5"/>
          <p:cNvSpPr>
            <a:spLocks noGrp="1"/>
          </p:cNvSpPr>
          <p:nvPr>
            <p:ph sz="quarter" idx="16"/>
          </p:nvPr>
        </p:nvSpPr>
        <p:spPr/>
        <p:txBody>
          <a:bodyPr/>
          <a:lstStyle/>
          <a:p>
            <a:endParaRPr lang="fi-FI"/>
          </a:p>
        </p:txBody>
      </p:sp>
      <p:sp>
        <p:nvSpPr>
          <p:cNvPr id="7" name="Sisällön paikkamerkki 6"/>
          <p:cNvSpPr>
            <a:spLocks noGrp="1"/>
          </p:cNvSpPr>
          <p:nvPr>
            <p:ph sz="quarter" idx="17"/>
          </p:nvPr>
        </p:nvSpPr>
        <p:spPr/>
        <p:txBody>
          <a:bodyPr/>
          <a:lstStyle/>
          <a:p>
            <a:endParaRPr lang="fi-FI"/>
          </a:p>
        </p:txBody>
      </p:sp>
      <p:sp>
        <p:nvSpPr>
          <p:cNvPr id="8" name="Otsikko 7"/>
          <p:cNvSpPr>
            <a:spLocks noGrp="1"/>
          </p:cNvSpPr>
          <p:nvPr>
            <p:ph type="title"/>
          </p:nvPr>
        </p:nvSpPr>
        <p:spPr/>
        <p:txBody>
          <a:bodyPr>
            <a:normAutofit/>
          </a:bodyPr>
          <a:lstStyle/>
          <a:p>
            <a:r>
              <a:rPr lang="fi-FI" sz="2400" dirty="0" smtClean="0"/>
              <a:t>Muita asioita, joita toivoisit huomioitavan?</a:t>
            </a:r>
            <a:endParaRPr lang="fi-FI" sz="2400" dirty="0"/>
          </a:p>
        </p:txBody>
      </p:sp>
    </p:spTree>
    <p:extLst>
      <p:ext uri="{BB962C8B-B14F-4D97-AF65-F5344CB8AC3E}">
        <p14:creationId xmlns:p14="http://schemas.microsoft.com/office/powerpoint/2010/main" val="1035536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0292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Nya skåpdörrar, fräscha bänkar.</a:t>
                      </a:r>
                    </a:p>
                  </a:txBody>
                  <a:tcPr>
                    <a:lnL w="0"/>
                    <a:lnR w="0"/>
                    <a:solidFill>
                      <a:prstClr val="black">
                        <a:lumOff val="100000"/>
                        <a:lumOff val="100000"/>
                      </a:prstClr>
                    </a:solidFill>
                  </a:tcPr>
                </a:tc>
              </a:tr>
              <a:tr h="0">
                <a:tc>
                  <a:txBody>
                    <a:bodyPr/>
                    <a:lstStyle/>
                    <a:p>
                      <a:pPr>
                        <a:defRPr sz="1000" b="0"/>
                      </a:pPr>
                      <a:r>
                        <a:rPr sz="1000"/>
                        <a:t>Planera noga så ni inte begår samma fel som Esbo gjorde med simhallen i Hagalund</a:t>
                      </a:r>
                    </a:p>
                  </a:txBody>
                  <a:tcPr>
                    <a:lnL w="0"/>
                    <a:lnR w="0"/>
                    <a:solidFill>
                      <a:prstClr val="black">
                        <a:lumOff val="100000"/>
                        <a:lumOff val="100000"/>
                      </a:prstClr>
                    </a:solidFill>
                  </a:tcPr>
                </a:tc>
              </a:tr>
              <a:tr h="0">
                <a:tc>
                  <a:txBody>
                    <a:bodyPr/>
                    <a:lstStyle/>
                    <a:p>
                      <a:pPr>
                        <a:defRPr sz="1000" b="0"/>
                      </a:pPr>
                      <a:r>
                        <a:rPr sz="1000"/>
                        <a:t>-alla duschar med handdusch och inte tidsinställda</a:t>
                      </a:r>
                    </a:p>
                    <a:p>
                      <a:r>
                        <a:rPr sz="1000"/>
                        <a:t>-nya toiletter ,högre och med handtag på väggen för lite rörelsehindrade</a:t>
                      </a:r>
                    </a:p>
                    <a:p>
                      <a:r>
                        <a:rPr sz="1000"/>
                        <a:t>-tillgång till bassängen utan trappor</a:t>
                      </a:r>
                    </a:p>
                    <a:p>
                      <a:r>
                        <a:rPr sz="1000"/>
                        <a:t>-vid banan för vattenlöpning luktar det ofta avlopp! </a:t>
                      </a:r>
                    </a:p>
                    <a:p>
                      <a:r>
                        <a:rPr sz="1000"/>
                        <a:t>-öppen simhall även på sommaren</a:t>
                      </a:r>
                    </a:p>
                  </a:txBody>
                  <a:tcPr>
                    <a:lnL w="0"/>
                    <a:lnR w="0"/>
                    <a:solidFill>
                      <a:prstClr val="black">
                        <a:lumOff val="100000"/>
                        <a:lumOff val="100000"/>
                      </a:prstClr>
                    </a:solidFill>
                  </a:tcPr>
                </a:tc>
              </a:tr>
              <a:tr h="0">
                <a:tc>
                  <a:txBody>
                    <a:bodyPr/>
                    <a:lstStyle/>
                    <a:p>
                      <a:pPr>
                        <a:defRPr sz="1000" b="0"/>
                      </a:pPr>
                      <a:r>
                        <a:rPr sz="1000"/>
                        <a:t>Uimashortsit pitää sallia</a:t>
                      </a:r>
                    </a:p>
                  </a:txBody>
                  <a:tcPr>
                    <a:lnL w="0"/>
                    <a:lnR w="0"/>
                    <a:solidFill>
                      <a:prstClr val="black">
                        <a:lumOff val="100000"/>
                        <a:lumOff val="100000"/>
                      </a:prstClr>
                    </a:solidFill>
                  </a:tcPr>
                </a:tc>
              </a:tr>
              <a:tr h="0">
                <a:tc>
                  <a:txBody>
                    <a:bodyPr/>
                    <a:lstStyle/>
                    <a:p>
                      <a:pPr>
                        <a:defRPr sz="1000" b="0"/>
                      </a:pPr>
                      <a:r>
                        <a:rPr sz="1000"/>
                        <a:t>Vi besöker simhallen 1-2 ggr/vecka med barnen på vår nuvarande boningsort och skulle absolut fortsätta med samma linje om vi flyttade tillbaka till Grankulla. Att kanske ordna olika evenemang skulle vara bra, t.ex. Familje- och Seniordagar.</a:t>
                      </a:r>
                    </a:p>
                  </a:txBody>
                  <a:tcPr>
                    <a:lnL w="0"/>
                    <a:lnR w="0"/>
                    <a:solidFill>
                      <a:prstClr val="black">
                        <a:lumOff val="100000"/>
                        <a:lumOff val="100000"/>
                      </a:prstClr>
                    </a:solidFill>
                  </a:tcPr>
                </a:tc>
              </a:tr>
              <a:tr h="0">
                <a:tc>
                  <a:txBody>
                    <a:bodyPr/>
                    <a:lstStyle/>
                    <a:p>
                      <a:pPr>
                        <a:defRPr sz="1000" b="0"/>
                      </a:pPr>
                      <a:r>
                        <a:rPr sz="1000"/>
                        <a:t>Kauniaisten uimahallin "vahvuus" on nimenomaan sen pienuus. Esim. Espoon keskukseen ja Leppävaaraan on noussut kylpylätyyppisiä uimahallikomplekseja, joissa on aina valtavasti väkeä. Niihin on kuitenkin niin lyhyt matka, että nihin on helppo mennä Kauniaisistakin jos sellaista kaipaa. Toivoisin että Kauniaisten uimahalli säilyisi UIMISEEN keskittyvänä, eikä siitä tarvitse rakentaa isolla rahalla kylpyläkompleksia.</a:t>
                      </a:r>
                    </a:p>
                  </a:txBody>
                  <a:tcPr>
                    <a:lnL w="0"/>
                    <a:lnR w="0"/>
                    <a:solidFill>
                      <a:prstClr val="black">
                        <a:lumOff val="100000"/>
                        <a:lumOff val="100000"/>
                      </a:prstClr>
                    </a:solidFill>
                  </a:tcPr>
                </a:tc>
              </a:tr>
              <a:tr h="0">
                <a:tc>
                  <a:txBody>
                    <a:bodyPr/>
                    <a:lstStyle/>
                    <a:p>
                      <a:pPr>
                        <a:defRPr sz="1000" b="0"/>
                      </a:pPr>
                      <a:r>
                        <a:rPr sz="1000"/>
                        <a:t>Uimahalli on tärkeä peruspalvelu ja hyvässä paikassa lähellä kouluja. Kilpailussa isoja uimahalleja vastaan on vaikea pärjätä, joten pitäisin nykyisen kokoisena. Olisi mukava jos Kauniaisten halli tunnettaisiin myös hyvästä asiakkaiden kohtaamisesta.</a:t>
                      </a:r>
                    </a:p>
                  </a:txBody>
                  <a:tcPr>
                    <a:lnL w="0"/>
                    <a:lnR w="0"/>
                    <a:solidFill>
                      <a:prstClr val="black">
                        <a:lumOff val="100000"/>
                        <a:lumOff val="100000"/>
                      </a:prstClr>
                    </a:solidFill>
                  </a:tcPr>
                </a:tc>
              </a:tr>
              <a:tr h="0">
                <a:tc>
                  <a:txBody>
                    <a:bodyPr/>
                    <a:lstStyle/>
                    <a:p>
                      <a:pPr>
                        <a:defRPr sz="1000" b="0"/>
                      </a:pPr>
                      <a:r>
                        <a:rPr sz="1000"/>
                        <a:t>Halli toimii nykyiselläänkin oikein hyvin. Jos muutoksia tehdään, 50 m allas olisi kiva, mutta ei sekään välttämätön.  </a:t>
                      </a:r>
                    </a:p>
                    <a:p>
                      <a:r>
                        <a:rPr sz="1000"/>
                        <a:t>Jos rakennetaan uusi halli, tämä voitaisiin jättää eläkeläisten kuntouintikäyttöön. Se auttaisi tehostamaan ikääntyneiden kunnon säilymistä ja sitä kautta vähentäisi hoitokuluja pidemmällä aikavälillä.</a:t>
                      </a:r>
                    </a:p>
                    <a:p>
                      <a:r>
                        <a:rPr sz="1000"/>
                        <a:t>Kyselyssä oli mielenkiintoista se, että siitä puuttui vaihtoehto pidetään nykyisellään.</a:t>
                      </a:r>
                    </a:p>
                  </a:txBody>
                  <a:tcPr>
                    <a:lnL w="0"/>
                    <a:lnR w="0"/>
                    <a:solidFill>
                      <a:prstClr val="black">
                        <a:lumOff val="100000"/>
                        <a:lumOff val="100000"/>
                      </a:prstClr>
                    </a:solidFill>
                  </a:tcPr>
                </a:tc>
              </a:tr>
              <a:tr h="0">
                <a:tc>
                  <a:txBody>
                    <a:bodyPr/>
                    <a:lstStyle/>
                    <a:p>
                      <a:pPr>
                        <a:defRPr sz="1000" b="0"/>
                      </a:pPr>
                      <a:r>
                        <a:rPr sz="1000"/>
                        <a:t>Uimahallilla on hieno lasi-ikkunaseinä, joka tulisi säilyttää tai korvata vastaavalla. </a:t>
                      </a:r>
                    </a:p>
                    <a:p>
                      <a:endParaRPr sz="1000"/>
                    </a:p>
                    <a:p>
                      <a:r>
                        <a:rPr sz="1000"/>
                        <a:t>Ilmastonmuutoksen takia kesät ovat usein lämpimiä, jopa tukalia. Uimahalli ja takapihan maa-uimala aikuisten altaalla tarjoisi tarvittavan viilennyspaikan asukkaille. Tämä olisi tarpeen jo ihan terveyssyistä. </a:t>
                      </a:r>
                    </a:p>
                    <a:p>
                      <a:endParaRPr sz="1000"/>
                    </a:p>
                    <a:p>
                      <a:r>
                        <a:rPr sz="1000"/>
                        <a:t>Toiveena on siis uima-halli laajennetulla maauimalalla joka on myös heinäkuussa auki.</a:t>
                      </a:r>
                    </a:p>
                  </a:txBody>
                  <a:tcPr>
                    <a:lnL w="0"/>
                    <a:lnR w="0"/>
                    <a:solidFill>
                      <a:prstClr val="black">
                        <a:lumOff val="100000"/>
                        <a:lumOff val="100000"/>
                      </a:prstClr>
                    </a:solidFill>
                  </a:tcPr>
                </a:tc>
              </a:tr>
              <a:tr h="0">
                <a:tc>
                  <a:txBody>
                    <a:bodyPr/>
                    <a:lstStyle/>
                    <a:p>
                      <a:pPr>
                        <a:defRPr sz="1000" b="0"/>
                      </a:pPr>
                      <a:r>
                        <a:rPr sz="1000"/>
                        <a:t>50meters bassäng bana. </a:t>
                      </a:r>
                    </a:p>
                    <a:p>
                      <a:r>
                        <a:rPr sz="1000"/>
                        <a:t>Hela närliggande markområdet med ute tennisbanorna och friidrottsplanet includerat  borde ses som en helhet och utvecklas som en större helhet.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8768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Pohjois-Espoossa asuvana Kauniaisten uimahalli on lähin uimahalli ja siten tärkeä liikuntapaikka myös ulkopaikkakuntalaiselle. Hallin ratatila on varsinkin iltaisin kovassa käytössä joten toivoisin ensisijaisesti lisää ratatilaa ja leveämpiä ratoja. Terapia-allas voisi tuoda halliin huomattavasti enemmän käyttäjiä kuten on käynyt Leppävaaran uimahallissa peruskorjauksen ja laajennuksen jälkeen.</a:t>
                      </a:r>
                    </a:p>
                  </a:txBody>
                  <a:tcPr>
                    <a:lnL w="0"/>
                    <a:lnR w="0"/>
                    <a:solidFill>
                      <a:prstClr val="black">
                        <a:lumOff val="100000"/>
                        <a:lumOff val="100000"/>
                      </a:prstClr>
                    </a:solidFill>
                  </a:tcPr>
                </a:tc>
              </a:tr>
              <a:tr h="0">
                <a:tc>
                  <a:txBody>
                    <a:bodyPr/>
                    <a:lstStyle/>
                    <a:p>
                      <a:pPr>
                        <a:defRPr sz="1000" b="0"/>
                      </a:pPr>
                      <a:r>
                        <a:rPr sz="1000"/>
                        <a:t>Uimahallia tulisi kehittää osana Kauniaisten hyvinvointiverkostoa. Keskeisin käyttäjäryhmä pitäisi olla koululaiset (ja eläkeläiset), minkä pitäisi ohjata palvelutarjontaa. Uimahalli kunnan palveluna olisi hyvä kytkeä koulujen toimintaan (opetus ja ohjattu iltapäivätoiminta), jolloin verokertymällä kustannettua palvelua saataisiin kohdennettua mahdollisimman tasapuolisesti ja tehokkaasti kaikille nuorille.</a:t>
                      </a:r>
                    </a:p>
                  </a:txBody>
                  <a:tcPr>
                    <a:lnL w="0"/>
                    <a:lnR w="0"/>
                    <a:solidFill>
                      <a:prstClr val="black">
                        <a:lumOff val="100000"/>
                        <a:lumOff val="100000"/>
                      </a:prstClr>
                    </a:solidFill>
                  </a:tcPr>
                </a:tc>
              </a:tr>
              <a:tr h="0">
                <a:tc>
                  <a:txBody>
                    <a:bodyPr/>
                    <a:lstStyle/>
                    <a:p>
                      <a:pPr>
                        <a:defRPr sz="1000" b="0"/>
                      </a:pPr>
                      <a:r>
                        <a:rPr sz="1000"/>
                        <a:t>Huonompi jalkaisille esteetön kulku pukuhuone- suihkuosasto-allas välille</a:t>
                      </a:r>
                    </a:p>
                  </a:txBody>
                  <a:tcPr>
                    <a:lnL w="0"/>
                    <a:lnR w="0"/>
                    <a:solidFill>
                      <a:prstClr val="black">
                        <a:lumOff val="100000"/>
                        <a:lumOff val="100000"/>
                      </a:prstClr>
                    </a:solidFill>
                  </a:tcPr>
                </a:tc>
              </a:tr>
              <a:tr h="0">
                <a:tc>
                  <a:txBody>
                    <a:bodyPr/>
                    <a:lstStyle/>
                    <a:p>
                      <a:pPr>
                        <a:defRPr sz="1000" b="0"/>
                      </a:pPr>
                      <a:r>
                        <a:rPr sz="1000"/>
                        <a:t>Kunnolliset pukukopit, paremmat lukot/ovet, käytännöllisemmät.</a:t>
                      </a:r>
                    </a:p>
                  </a:txBody>
                  <a:tcPr>
                    <a:lnL w="0"/>
                    <a:lnR w="0"/>
                    <a:solidFill>
                      <a:prstClr val="black">
                        <a:lumOff val="100000"/>
                        <a:lumOff val="100000"/>
                      </a:prstClr>
                    </a:solidFill>
                  </a:tcPr>
                </a:tc>
              </a:tr>
              <a:tr h="0">
                <a:tc>
                  <a:txBody>
                    <a:bodyPr/>
                    <a:lstStyle/>
                    <a:p>
                      <a:pPr>
                        <a:defRPr sz="1000" b="0"/>
                      </a:pPr>
                      <a:r>
                        <a:rPr sz="1000"/>
                        <a:t>Ison altaan lämpötilaa ylös (samalle tasolle kuin muissa halleissa)</a:t>
                      </a:r>
                    </a:p>
                  </a:txBody>
                  <a:tcPr>
                    <a:lnL w="0"/>
                    <a:lnR w="0"/>
                    <a:solidFill>
                      <a:prstClr val="black">
                        <a:lumOff val="100000"/>
                        <a:lumOff val="100000"/>
                      </a:prstClr>
                    </a:solidFill>
                  </a:tcPr>
                </a:tc>
              </a:tr>
              <a:tr h="0">
                <a:tc>
                  <a:txBody>
                    <a:bodyPr/>
                    <a:lstStyle/>
                    <a:p>
                      <a:pPr>
                        <a:defRPr sz="1000" b="0"/>
                      </a:pPr>
                      <a:r>
                        <a:rPr sz="1000"/>
                        <a:t>Toivon että uimahalli rakennetaan uusiksi sillä se haisee pahalle eivätkä lapset halua siellä uida. Lapsille ei ole sopivaa allasta ja vesi on kylmää. Saippua puuttuu pesuhuoneesta joten ihmiset eivät peseydy uimaan mennessä. Hieman epähygieeninen fiilis uimahallilla.</a:t>
                      </a:r>
                    </a:p>
                  </a:txBody>
                  <a:tcPr>
                    <a:lnL w="0"/>
                    <a:lnR w="0"/>
                    <a:solidFill>
                      <a:prstClr val="black">
                        <a:lumOff val="100000"/>
                        <a:lumOff val="100000"/>
                      </a:prstClr>
                    </a:solidFill>
                  </a:tcPr>
                </a:tc>
              </a:tr>
              <a:tr h="0">
                <a:tc>
                  <a:txBody>
                    <a:bodyPr/>
                    <a:lstStyle/>
                    <a:p>
                      <a:pPr>
                        <a:defRPr sz="1000" b="0"/>
                      </a:pPr>
                      <a:r>
                        <a:rPr sz="1000"/>
                        <a:t>En ordentlig utebassäng och öppet sommartid skulle gynna ungdomen och ”staycation” idén. Typ Ahlberga simhall.</a:t>
                      </a:r>
                    </a:p>
                  </a:txBody>
                  <a:tcPr>
                    <a:lnL w="0"/>
                    <a:lnR w="0"/>
                    <a:solidFill>
                      <a:prstClr val="black">
                        <a:lumOff val="100000"/>
                        <a:lumOff val="100000"/>
                      </a:prstClr>
                    </a:solidFill>
                  </a:tcPr>
                </a:tc>
              </a:tr>
              <a:tr h="0">
                <a:tc>
                  <a:txBody>
                    <a:bodyPr/>
                    <a:lstStyle/>
                    <a:p>
                      <a:pPr>
                        <a:defRPr sz="1000" b="0"/>
                      </a:pPr>
                      <a:r>
                        <a:rPr sz="1000"/>
                        <a:t>Ei kylpylätyyppistä ratkaisua, vaan perushalli uimareiden ja kuntoilijoiden käyttöön. Kauniainen ei kestä esim. Leppävaaran tyyppisen hallin liikennettä.</a:t>
                      </a:r>
                    </a:p>
                  </a:txBody>
                  <a:tcPr>
                    <a:lnL w="0"/>
                    <a:lnR w="0"/>
                    <a:solidFill>
                      <a:prstClr val="black">
                        <a:lumOff val="100000"/>
                        <a:lumOff val="100000"/>
                      </a:prstClr>
                    </a:solidFill>
                  </a:tcPr>
                </a:tc>
              </a:tr>
              <a:tr h="0">
                <a:tc>
                  <a:txBody>
                    <a:bodyPr/>
                    <a:lstStyle/>
                    <a:p>
                      <a:pPr>
                        <a:defRPr sz="1000" b="0"/>
                      </a:pPr>
                      <a:r>
                        <a:rPr sz="1000"/>
                        <a:t>Sujuva pysäköinti</a:t>
                      </a:r>
                    </a:p>
                  </a:txBody>
                  <a:tcPr>
                    <a:lnL w="0"/>
                    <a:lnR w="0"/>
                    <a:solidFill>
                      <a:prstClr val="black">
                        <a:lumOff val="100000"/>
                        <a:lumOff val="100000"/>
                      </a:prstClr>
                    </a:solidFill>
                  </a:tcPr>
                </a:tc>
              </a:tr>
              <a:tr h="0">
                <a:tc>
                  <a:txBody>
                    <a:bodyPr/>
                    <a:lstStyle/>
                    <a:p>
                      <a:pPr>
                        <a:defRPr sz="1000" b="0"/>
                      </a:pPr>
                      <a:r>
                        <a:rPr sz="1000"/>
                        <a:t>Uimahalli on hienolla aurinkoisella paikalla ja pihaan sopisi erinomaisesti kunnon ulkouima-allas.</a:t>
                      </a:r>
                    </a:p>
                  </a:txBody>
                  <a:tcPr>
                    <a:lnL w="0"/>
                    <a:lnR w="0"/>
                    <a:solidFill>
                      <a:prstClr val="black">
                        <a:lumOff val="100000"/>
                        <a:lumOff val="100000"/>
                      </a:prstClr>
                    </a:solidFill>
                  </a:tcPr>
                </a:tc>
              </a:tr>
              <a:tr h="0">
                <a:tc>
                  <a:txBody>
                    <a:bodyPr/>
                    <a:lstStyle/>
                    <a:p>
                      <a:pPr>
                        <a:defRPr sz="1000" b="0"/>
                      </a:pPr>
                      <a:r>
                        <a:rPr sz="1000"/>
                        <a:t>Kör inte ner simhallen vad ni än gör!</a:t>
                      </a:r>
                    </a:p>
                  </a:txBody>
                  <a:tcPr>
                    <a:lnL w="0"/>
                    <a:lnR w="0"/>
                    <a:solidFill>
                      <a:prstClr val="black">
                        <a:lumOff val="100000"/>
                        <a:lumOff val="100000"/>
                      </a:prstClr>
                    </a:solidFill>
                  </a:tcPr>
                </a:tc>
              </a:tr>
              <a:tr h="0">
                <a:tc>
                  <a:txBody>
                    <a:bodyPr/>
                    <a:lstStyle/>
                    <a:p>
                      <a:pPr>
                        <a:defRPr sz="1000" b="0"/>
                      </a:pPr>
                      <a:r>
                        <a:rPr sz="1000"/>
                        <a:t>Tarpeeksi lämmin tila ja vesi. Suomessa halleihin ”jäätyy” talvisin, voisi olla lattialämpö kuten Euroopan halleissa. Kiva tilaussauna&amp; tilat vuokrattavaksi yksityiskäyttöön.</a:t>
                      </a:r>
                    </a:p>
                  </a:txBody>
                  <a:tcPr>
                    <a:lnL w="0"/>
                    <a:lnR w="0"/>
                    <a:solidFill>
                      <a:prstClr val="black">
                        <a:lumOff val="100000"/>
                        <a:lumOff val="100000"/>
                      </a:prstClr>
                    </a:solidFill>
                  </a:tcPr>
                </a:tc>
              </a:tr>
              <a:tr h="0">
                <a:tc>
                  <a:txBody>
                    <a:bodyPr/>
                    <a:lstStyle/>
                    <a:p>
                      <a:pPr>
                        <a:defRPr sz="1000" b="0"/>
                      </a:pPr>
                      <a:r>
                        <a:rPr sz="1000"/>
                        <a:t>Vesijumpat/hydrobic saisi oman alueen/radat uudessa hallissa. </a:t>
                      </a:r>
                    </a:p>
                    <a:p>
                      <a:r>
                        <a:rPr sz="1000"/>
                        <a:t>Uudessa hallissa voisi myös olla oma hyppy alue, näin lapset/aikuiset saisivat hyppiä, vaikka samaan aikaan olisi vesijumppa.</a:t>
                      </a:r>
                    </a:p>
                  </a:txBody>
                  <a:tcPr>
                    <a:lnL w="0"/>
                    <a:lnR w="0"/>
                    <a:solidFill>
                      <a:prstClr val="black">
                        <a:lumOff val="100000"/>
                        <a:lumOff val="100000"/>
                      </a:prstClr>
                    </a:solidFill>
                  </a:tcPr>
                </a:tc>
              </a:tr>
              <a:tr h="0">
                <a:tc>
                  <a:txBody>
                    <a:bodyPr/>
                    <a:lstStyle/>
                    <a:p>
                      <a:pPr>
                        <a:defRPr sz="1000" b="0"/>
                      </a:pPr>
                      <a:r>
                        <a:rPr sz="1000"/>
                        <a:t>Isommille lapsille lisää tilaa (uimataitoiset) esim hyppypaikat ja peuhutunnit takaisin.</a:t>
                      </a:r>
                    </a:p>
                  </a:txBody>
                  <a:tcPr>
                    <a:lnL w="0"/>
                    <a:lnR w="0"/>
                    <a:solidFill>
                      <a:prstClr val="black">
                        <a:lumOff val="100000"/>
                        <a:lumOff val="100000"/>
                      </a:prstClr>
                    </a:solidFill>
                  </a:tcPr>
                </a:tc>
              </a:tr>
              <a:tr h="0">
                <a:tc>
                  <a:txBody>
                    <a:bodyPr/>
                    <a:lstStyle/>
                    <a:p>
                      <a:pPr>
                        <a:defRPr sz="1000" b="0"/>
                      </a:pPr>
                      <a:r>
                        <a:rPr sz="1000"/>
                        <a:t>Olemme käyttäneet aiemmin hallia ja ulkoallasta kesäisin aktiivisesti, mutta viimeisimpien remonttien jälkeen sekä lasten altaan että ulkoaltaan vesi säädetty niin kylmäksi että perheessämme ei sen enempää aikuiset kuin lapset enää halua Graniin uimaan. Se on sääli.</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455920"/>
        </p:xfrm>
        <a:graphic>
          <a:graphicData uri="http://schemas.openxmlformats.org/drawingml/2006/table">
            <a:tbl>
              <a:tblPr>
                <a:tableStyleId>{5C22544A-7EE6-4342-B048-85BDC9FD1C3A}</a:tableStyleId>
              </a:tblPr>
              <a:tblGrid>
                <a:gridCol w="8207375"/>
              </a:tblGrid>
              <a:tr h="0">
                <a:tc>
                  <a:txBody>
                    <a:bodyPr/>
                    <a:lstStyle/>
                    <a:p>
                      <a:pPr>
                        <a:defRPr sz="1000" b="0"/>
                      </a:pPr>
                      <a:r>
                        <a:rPr sz="1000"/>
                        <a:t>En kaipaa monia erilaisia altaita, nykyinen on oikein hyvä ja viihtyisä altaiden puolesta. Kesällä varmasti ulkoallas olisi kiva, toki jo lyhyempi kesätauko olisi varmaan monen mieleen. Kahvila josta saisi saasu aamupalan kohtuurahalla voisi motivoida aamuliikuntaan. Leppävaaran ja Espoon keskuksen halleissa on riittävsti terapia- ja muita puuha-altaita, en tarvitse niiden kanssa päällekkäistä tarjontaa. Jos ja kun hallia uusitaan niin toiveissa on hyvä sauna, nykyisin on hyvä kun on kaksi eri lämpöistä saunaa. Kotisaunat on pieniä, löyly mitä sattuu, kunnon sauna on vetovoimatekijä itselle mikä yleensä lyhyen matkan lisäksi kääntää suunnan mieluummin Granin halliin kuin vaikka leppävaaraan.</a:t>
                      </a:r>
                    </a:p>
                  </a:txBody>
                  <a:tcPr>
                    <a:lnL w="0"/>
                    <a:lnR w="0"/>
                    <a:solidFill>
                      <a:prstClr val="black">
                        <a:lumOff val="100000"/>
                        <a:lumOff val="100000"/>
                      </a:prstClr>
                    </a:solidFill>
                  </a:tcPr>
                </a:tc>
              </a:tr>
              <a:tr h="0">
                <a:tc>
                  <a:txBody>
                    <a:bodyPr/>
                    <a:lstStyle/>
                    <a:p>
                      <a:pPr>
                        <a:defRPr sz="1000" b="0"/>
                      </a:pPr>
                      <a:r>
                        <a:rPr sz="1000"/>
                        <a:t>Avarat liikuntatilat ja  niihin suora käynti. Nyt kuntosalin mennään liikuntasalin kautta mikä häiritsee jumppatuntia. Lisäksi sali on aivan liian pieni. Siellä huono ilmanvaihto.</a:t>
                      </a:r>
                    </a:p>
                  </a:txBody>
                  <a:tcPr>
                    <a:lnL w="0"/>
                    <a:lnR w="0"/>
                    <a:solidFill>
                      <a:prstClr val="black">
                        <a:lumOff val="100000"/>
                        <a:lumOff val="100000"/>
                      </a:prstClr>
                    </a:solidFill>
                  </a:tcPr>
                </a:tc>
              </a:tr>
              <a:tr h="0">
                <a:tc>
                  <a:txBody>
                    <a:bodyPr/>
                    <a:lstStyle/>
                    <a:p>
                      <a:pPr>
                        <a:defRPr sz="1000" b="0"/>
                      </a:pPr>
                      <a:r>
                        <a:rPr sz="1000"/>
                        <a:t>Lasten uinninopetteluun olisi hyvä olla allas joka on nykyistä lastenallasta syvempi (ettei jalat ole pohjassa kiinni koko aikaa) - kuitenkin pienempi ja matalampi kuin nykyinen pääallas joka on liian haastava uimaan opettelevalle</a:t>
                      </a:r>
                    </a:p>
                  </a:txBody>
                  <a:tcPr>
                    <a:lnL w="0"/>
                    <a:lnR w="0"/>
                    <a:solidFill>
                      <a:prstClr val="black">
                        <a:lumOff val="100000"/>
                        <a:lumOff val="100000"/>
                      </a:prstClr>
                    </a:solidFill>
                  </a:tcPr>
                </a:tc>
              </a:tr>
              <a:tr h="0">
                <a:tc>
                  <a:txBody>
                    <a:bodyPr/>
                    <a:lstStyle/>
                    <a:p>
                      <a:pPr>
                        <a:defRPr sz="1000" b="0"/>
                      </a:pPr>
                      <a:r>
                        <a:rPr sz="1000"/>
                        <a:t>Banan för bältgående bredare .</a:t>
                      </a:r>
                    </a:p>
                    <a:p>
                      <a:r>
                        <a:rPr sz="1000"/>
                        <a:t>Den är livsviktig för mitt välbefinnande.</a:t>
                      </a:r>
                    </a:p>
                  </a:txBody>
                  <a:tcPr>
                    <a:lnL w="0"/>
                    <a:lnR w="0"/>
                    <a:solidFill>
                      <a:prstClr val="black">
                        <a:lumOff val="100000"/>
                        <a:lumOff val="100000"/>
                      </a:prstClr>
                    </a:solidFill>
                  </a:tcPr>
                </a:tc>
              </a:tr>
              <a:tr h="0">
                <a:tc>
                  <a:txBody>
                    <a:bodyPr/>
                    <a:lstStyle/>
                    <a:p>
                      <a:pPr>
                        <a:defRPr sz="1000" b="0"/>
                      </a:pPr>
                      <a:r>
                        <a:rPr sz="1000"/>
                        <a:t>Käyn sekä uimassa että ohjatuilla liikuntatunneilla. Toivoisin jumppasaliin parempaa ilmastointia sekä suurempia tiloja.</a:t>
                      </a:r>
                    </a:p>
                  </a:txBody>
                  <a:tcPr>
                    <a:lnL w="0"/>
                    <a:lnR w="0"/>
                    <a:solidFill>
                      <a:prstClr val="black">
                        <a:lumOff val="100000"/>
                        <a:lumOff val="100000"/>
                      </a:prstClr>
                    </a:solidFill>
                  </a:tcPr>
                </a:tc>
              </a:tr>
              <a:tr h="0">
                <a:tc>
                  <a:txBody>
                    <a:bodyPr/>
                    <a:lstStyle/>
                    <a:p>
                      <a:pPr>
                        <a:defRPr sz="1000" b="0"/>
                      </a:pPr>
                      <a:r>
                        <a:rPr sz="1000"/>
                        <a:t>Ulkoallas 50 m radoilla sekä lastenallas liukumäellä.</a:t>
                      </a:r>
                    </a:p>
                  </a:txBody>
                  <a:tcPr>
                    <a:lnL w="0"/>
                    <a:lnR w="0"/>
                    <a:solidFill>
                      <a:prstClr val="black">
                        <a:lumOff val="100000"/>
                        <a:lumOff val="100000"/>
                      </a:prstClr>
                    </a:solidFill>
                  </a:tcPr>
                </a:tc>
              </a:tr>
              <a:tr h="0">
                <a:tc>
                  <a:txBody>
                    <a:bodyPr/>
                    <a:lstStyle/>
                    <a:p>
                      <a:pPr>
                        <a:defRPr sz="1000" b="0"/>
                      </a:pPr>
                      <a:r>
                        <a:rPr sz="1000"/>
                        <a:t>Sen, että peruskorjaukseen/ laajennukseen käytetään rahaa järkevästi. Myös suunnitteluun, suunnittelun ohjaukseen, rakentamisen laatuun ja valvontaan tulee panostaa jotta vältetään idioottimaisuudet ( ei yleisö wc:tä kauppakeskuksen laajennuksessa) tai yksinkertaisesti täydelliset epäonnistumiset esim. suunnittelun, laadun, ulkonäön suhteen eli kuten koko ensimmäinen osa kauppakeskusta. Käyttäkää järkeä, ei kaiken maailman konsultteja ja hyväveliverkostoja.</a:t>
                      </a:r>
                    </a:p>
                  </a:txBody>
                  <a:tcPr>
                    <a:lnL w="0"/>
                    <a:lnR w="0"/>
                    <a:solidFill>
                      <a:prstClr val="black">
                        <a:lumOff val="100000"/>
                        <a:lumOff val="100000"/>
                      </a:prstClr>
                    </a:solidFill>
                  </a:tcPr>
                </a:tc>
              </a:tr>
              <a:tr h="0">
                <a:tc>
                  <a:txBody>
                    <a:bodyPr/>
                    <a:lstStyle/>
                    <a:p>
                      <a:pPr>
                        <a:defRPr sz="1000" b="0"/>
                      </a:pPr>
                      <a:r>
                        <a:rPr sz="1000"/>
                        <a:t>Att inte banorna skulle bokas upp så mycket för tavlingssimmare och grupper som de nu görs, för vanliga användare blir det en dålig upplevelse av att inte kunna simma i lugn och ro, inte rymmas, barn har ingenstans att vara.</a:t>
                      </a:r>
                    </a:p>
                  </a:txBody>
                  <a:tcPr>
                    <a:lnL w="0"/>
                    <a:lnR w="0"/>
                    <a:solidFill>
                      <a:prstClr val="black">
                        <a:lumOff val="100000"/>
                        <a:lumOff val="100000"/>
                      </a:prstClr>
                    </a:solidFill>
                  </a:tcPr>
                </a:tc>
              </a:tr>
              <a:tr h="0">
                <a:tc>
                  <a:txBody>
                    <a:bodyPr/>
                    <a:lstStyle/>
                    <a:p>
                      <a:pPr>
                        <a:defRPr sz="1000" b="0"/>
                      </a:pPr>
                      <a:r>
                        <a:rPr sz="1000"/>
                        <a:t>Behåll simhallen som en simhall. Vi behöver inte något annat.</a:t>
                      </a:r>
                    </a:p>
                  </a:txBody>
                  <a:tcPr>
                    <a:lnL w="0"/>
                    <a:lnR w="0"/>
                    <a:solidFill>
                      <a:prstClr val="black">
                        <a:lumOff val="100000"/>
                        <a:lumOff val="100000"/>
                      </a:prstClr>
                    </a:solidFill>
                  </a:tcPr>
                </a:tc>
              </a:tr>
              <a:tr h="0">
                <a:tc>
                  <a:txBody>
                    <a:bodyPr/>
                    <a:lstStyle/>
                    <a:p>
                      <a:pPr>
                        <a:defRPr sz="1000" b="0"/>
                      </a:pPr>
                      <a:r>
                        <a:rPr sz="1000"/>
                        <a:t>Jos ponnari välttämättä halutaan säilyttää, niin siirretään se pykälän verran lähemmäksi ikkunaseinää seinää siten että aina on vähintään 4 rataa käytössä (jos ei isompaa remppaa tehdä).</a:t>
                      </a:r>
                    </a:p>
                    <a:p>
                      <a:endParaRPr sz="1000"/>
                    </a:p>
                    <a:p>
                      <a:endParaRPr sz="1000"/>
                    </a:p>
                    <a:p>
                      <a:r>
                        <a:rPr sz="1000"/>
                        <a:t>Vaihdetaan kunnolliset kiukaat mahdollisimman pian ettei tarvi panna omaa saunaa päälle kotona uinnin jälkeen.</a:t>
                      </a:r>
                    </a:p>
                  </a:txBody>
                  <a:tcPr>
                    <a:lnL w="0"/>
                    <a:lnR w="0"/>
                    <a:solidFill>
                      <a:prstClr val="black">
                        <a:lumOff val="100000"/>
                        <a:lumOff val="100000"/>
                      </a:prstClr>
                    </a:solidFill>
                  </a:tcPr>
                </a:tc>
              </a:tr>
              <a:tr h="0">
                <a:tc>
                  <a:txBody>
                    <a:bodyPr/>
                    <a:lstStyle/>
                    <a:p>
                      <a:pPr>
                        <a:defRPr sz="1000" b="0"/>
                      </a:pPr>
                      <a:r>
                        <a:rPr sz="1000"/>
                        <a:t>Lähtökohtani uimahallille on perusparannus ja laajennus lisäämällä 2 rataa lisää, jolloin voidaan turvata kasvavan vesijumpan ja vesijuoksun tilantarve.</a:t>
                      </a:r>
                    </a:p>
                  </a:txBody>
                  <a:tcPr>
                    <a:lnL w="0"/>
                    <a:lnR w="0"/>
                    <a:solidFill>
                      <a:prstClr val="black">
                        <a:lumOff val="100000"/>
                        <a:lumOff val="100000"/>
                      </a:prstClr>
                    </a:solidFill>
                  </a:tcPr>
                </a:tc>
              </a:tr>
              <a:tr h="0">
                <a:tc>
                  <a:txBody>
                    <a:bodyPr/>
                    <a:lstStyle/>
                    <a:p>
                      <a:pPr>
                        <a:defRPr sz="1000" b="0"/>
                      </a:pPr>
                      <a:r>
                        <a:rPr sz="1000"/>
                        <a:t>Jag är riktigt nöjd med simhallen!</a:t>
                      </a:r>
                    </a:p>
                  </a:txBody>
                  <a:tcPr>
                    <a:lnL w="0"/>
                    <a:lnR w="0"/>
                    <a:solidFill>
                      <a:prstClr val="black">
                        <a:lumOff val="100000"/>
                        <a:lumOff val="100000"/>
                      </a:prstClr>
                    </a:solidFill>
                  </a:tcPr>
                </a:tc>
              </a:tr>
              <a:tr h="0">
                <a:tc>
                  <a:txBody>
                    <a:bodyPr/>
                    <a:lstStyle/>
                    <a:p>
                      <a:pPr>
                        <a:defRPr sz="1000" b="0"/>
                      </a:pPr>
                      <a:r>
                        <a:rPr sz="1000"/>
                        <a:t>Hoppbassäng</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937760"/>
        </p:xfrm>
        <a:graphic>
          <a:graphicData uri="http://schemas.openxmlformats.org/drawingml/2006/table">
            <a:tbl>
              <a:tblPr>
                <a:tableStyleId>{5C22544A-7EE6-4342-B048-85BDC9FD1C3A}</a:tableStyleId>
              </a:tblPr>
              <a:tblGrid>
                <a:gridCol w="8207375"/>
              </a:tblGrid>
              <a:tr h="0">
                <a:tc>
                  <a:txBody>
                    <a:bodyPr/>
                    <a:lstStyle/>
                    <a:p>
                      <a:pPr>
                        <a:defRPr sz="1000" b="0"/>
                      </a:pPr>
                      <a:r>
                        <a:rPr sz="1000"/>
                        <a:t>Mielestäni oma uimahalli Kauniaisissa on hyvin tärkeää - kelpaa pieni ja vaatimatonkin. Pieni yksityiskohta: Kiitos ei heiluriovia, ei ainakaan umpinaisia. Tarvitaanko edes nykyistä heiluriovea pesutilasta rappusiin johtavassa aukossa?</a:t>
                      </a:r>
                    </a:p>
                  </a:txBody>
                  <a:tcPr>
                    <a:lnL w="0"/>
                    <a:lnR w="0"/>
                    <a:solidFill>
                      <a:prstClr val="black">
                        <a:lumOff val="100000"/>
                        <a:lumOff val="100000"/>
                      </a:prstClr>
                    </a:solidFill>
                  </a:tcPr>
                </a:tc>
              </a:tr>
              <a:tr h="0">
                <a:tc>
                  <a:txBody>
                    <a:bodyPr/>
                    <a:lstStyle/>
                    <a:p>
                      <a:pPr>
                        <a:defRPr sz="1000" b="0"/>
                      </a:pPr>
                      <a:r>
                        <a:rPr sz="1000"/>
                        <a:t>Nykyisen hallin kylkeen lasten ulkoaltaan viereen voisi rakentaa osaston eli lisäsiiven, jossa olisi kaikki jumpat ym ja silloin kaikki nykyiset radat vapautuisivat vain uimarien käyttöön. Nyt jumppaajat valloittavat melkein joka päivä kaksi rataa usean tunnin ajaksi. Suosittelen opintomatkaa Kangasalan Kuohuun. Sinne rakennettiin jo toinen sivuhalli jumppaajille ja kaikki toimii. Pienempi toive on saada pukukaappeihin oikeat lukot. Nykyiset menevät kiinni jos menevät. Tähänkin löytyy malli Kangasalta.</a:t>
                      </a:r>
                    </a:p>
                  </a:txBody>
                  <a:tcPr>
                    <a:lnL w="0"/>
                    <a:lnR w="0"/>
                    <a:solidFill>
                      <a:prstClr val="black">
                        <a:lumOff val="100000"/>
                        <a:lumOff val="100000"/>
                      </a:prstClr>
                    </a:solidFill>
                  </a:tcPr>
                </a:tc>
              </a:tr>
              <a:tr h="0">
                <a:tc>
                  <a:txBody>
                    <a:bodyPr/>
                    <a:lstStyle/>
                    <a:p>
                      <a:pPr>
                        <a:defRPr sz="1000" b="0"/>
                      </a:pPr>
                      <a:r>
                        <a:rPr sz="1000"/>
                        <a:t>Liikuntaesteisten pääsy altaaseen. </a:t>
                      </a:r>
                    </a:p>
                    <a:p>
                      <a:r>
                        <a:rPr sz="1000"/>
                        <a:t>Nyk raput suoraan vilkkaasti käytetylle radalle. </a:t>
                      </a:r>
                    </a:p>
                    <a:p>
                      <a:r>
                        <a:rPr sz="1000"/>
                        <a:t>Parista paikasta helppo pääsy altaaseen. Raput on erittäin hankalat! </a:t>
                      </a:r>
                    </a:p>
                    <a:p>
                      <a:r>
                        <a:rPr sz="1000"/>
                        <a:t>Parasta liikuntaa ikääntyville. Pysymme kunnossa ja sitä kautta terveinä.</a:t>
                      </a:r>
                    </a:p>
                  </a:txBody>
                  <a:tcPr>
                    <a:lnL w="0"/>
                    <a:lnR w="0"/>
                    <a:solidFill>
                      <a:prstClr val="black">
                        <a:lumOff val="100000"/>
                        <a:lumOff val="100000"/>
                      </a:prstClr>
                    </a:solidFill>
                  </a:tcPr>
                </a:tc>
              </a:tr>
              <a:tr h="0">
                <a:tc>
                  <a:txBody>
                    <a:bodyPr/>
                    <a:lstStyle/>
                    <a:p>
                      <a:pPr>
                        <a:defRPr sz="1000" b="0"/>
                      </a:pPr>
                      <a:r>
                        <a:rPr sz="1000"/>
                        <a:t>Ohjattu liikunta kuten vesijumppa, hydrobic etc jatkuvat</a:t>
                      </a:r>
                    </a:p>
                  </a:txBody>
                  <a:tcPr>
                    <a:lnL w="0"/>
                    <a:lnR w="0"/>
                    <a:solidFill>
                      <a:prstClr val="black">
                        <a:lumOff val="100000"/>
                        <a:lumOff val="100000"/>
                      </a:prstClr>
                    </a:solidFill>
                  </a:tcPr>
                </a:tc>
              </a:tr>
              <a:tr h="0">
                <a:tc>
                  <a:txBody>
                    <a:bodyPr/>
                    <a:lstStyle/>
                    <a:p>
                      <a:pPr>
                        <a:defRPr sz="1000" b="0"/>
                      </a:pPr>
                      <a:r>
                        <a:rPr sz="1000"/>
                        <a:t>Att simhallen är möjligast kort tid ur bruk vid byggande av ny, ligger bekvämt nära till hands och pga simhallsläget i Esbo. Kanske den nya kunde byggas brevid den gamla så att den kunde vara i bruk tills den nya står klar. Att det grundligt undersöks vilket är användarmässigt och ekonomiskt bäst på långsikt - nybygge eller total grundrenovering</a:t>
                      </a:r>
                    </a:p>
                  </a:txBody>
                  <a:tcPr>
                    <a:lnL w="0"/>
                    <a:lnR w="0"/>
                    <a:solidFill>
                      <a:prstClr val="black">
                        <a:lumOff val="100000"/>
                        <a:lumOff val="100000"/>
                      </a:prstClr>
                    </a:solidFill>
                  </a:tcPr>
                </a:tc>
              </a:tr>
              <a:tr h="0">
                <a:tc>
                  <a:txBody>
                    <a:bodyPr/>
                    <a:lstStyle/>
                    <a:p>
                      <a:pPr>
                        <a:defRPr sz="1000" b="0"/>
                      </a:pPr>
                      <a:r>
                        <a:rPr sz="1000"/>
                        <a:t>Uimahallin allastilat ovat siistit ja asianmukaiset (jopa viihtyisät) Suurempi korjaustarve on kaikissa muissa yleisissä tiloissa </a:t>
                      </a:r>
                    </a:p>
                    <a:p>
                      <a:r>
                        <a:rPr sz="1000"/>
                        <a:t>pukuhuoneet,suihkutilat), jotka ovat alkuperäisessä 70-luvun tilassa. Vuokrattavaa saunatilaakin voisi kenties markkinoida paremmin, nykyisellään se on ainoastaan pienen sisäpiirin tiedossa ja käytössä.</a:t>
                      </a:r>
                    </a:p>
                    <a:p>
                      <a:r>
                        <a:rPr sz="1000"/>
                        <a:t>Muiden kaupunkien uimahallissa näkee että on panostettu enemmän yleisten tilojen viihtyisyyteen, joka parantaa asiakaskokemusta huomattavasti.</a:t>
                      </a:r>
                    </a:p>
                  </a:txBody>
                  <a:tcPr>
                    <a:lnL w="0"/>
                    <a:lnR w="0"/>
                    <a:solidFill>
                      <a:prstClr val="black">
                        <a:lumOff val="100000"/>
                        <a:lumOff val="100000"/>
                      </a:prstClr>
                    </a:solidFill>
                  </a:tcPr>
                </a:tc>
              </a:tr>
              <a:tr h="0">
                <a:tc>
                  <a:txBody>
                    <a:bodyPr/>
                    <a:lstStyle/>
                    <a:p>
                      <a:pPr>
                        <a:defRPr sz="1000" b="0"/>
                      </a:pPr>
                      <a:r>
                        <a:rPr sz="1000"/>
                        <a:t>Uinti on kaiken ikäisille tärkeä liikuntamuoto ja taito</a:t>
                      </a:r>
                    </a:p>
                    <a:p>
                      <a:r>
                        <a:rPr sz="1000"/>
                        <a:t>Nykyiselle paikalle mahtuu melkein Leppävaarassa oleva upea uimahalli ulko altaineen jokainen sijoitettu euro tuo hyötyliikunnan kautta säästöä terveyden hoidossa tehkää järkeviä päätöksiä tämä huomioiden</a:t>
                      </a:r>
                    </a:p>
                  </a:txBody>
                  <a:tcPr>
                    <a:lnL w="0"/>
                    <a:lnR w="0"/>
                    <a:solidFill>
                      <a:prstClr val="black">
                        <a:lumOff val="100000"/>
                        <a:lumOff val="100000"/>
                      </a:prstClr>
                    </a:solidFill>
                  </a:tcPr>
                </a:tc>
              </a:tr>
              <a:tr h="0">
                <a:tc>
                  <a:txBody>
                    <a:bodyPr/>
                    <a:lstStyle/>
                    <a:p>
                      <a:pPr>
                        <a:defRPr sz="1000" b="0"/>
                      </a:pPr>
                      <a:r>
                        <a:rPr sz="1000"/>
                        <a:t>Laadukas palvelu, siisteys ja monipuoliset toiminnot. </a:t>
                      </a:r>
                    </a:p>
                    <a:p>
                      <a:r>
                        <a:rPr sz="1000"/>
                        <a:t>Uusi halli saisi olla vähän kuin Hangon uusi kylpylä jossa käymme kuukausittain, mutta isompi ja monipuolisempi. Hinnat voisi olla vaikka vähän korkeammat, kunhan laadusta ei tingitä.</a:t>
                      </a:r>
                    </a:p>
                  </a:txBody>
                  <a:tcPr>
                    <a:lnL w="0"/>
                    <a:lnR w="0"/>
                    <a:solidFill>
                      <a:prstClr val="black">
                        <a:lumOff val="100000"/>
                        <a:lumOff val="100000"/>
                      </a:prstClr>
                    </a:solidFill>
                  </a:tcPr>
                </a:tc>
              </a:tr>
              <a:tr h="0">
                <a:tc>
                  <a:txBody>
                    <a:bodyPr/>
                    <a:lstStyle/>
                    <a:p>
                      <a:pPr>
                        <a:defRPr sz="1000" b="0"/>
                      </a:pPr>
                      <a:r>
                        <a:rPr sz="1000"/>
                        <a:t>tvättrummen måste vara bättre. Duscharna går sönder ofta, de måste få service. tvåställningar är trasiga och direkt farliga. </a:t>
                      </a:r>
                    </a:p>
                    <a:p>
                      <a:r>
                        <a:rPr sz="1000"/>
                        <a:t>Det finns inga ställen dit man kan ställa kryckor etc när man skall ner i vattenlöpningsbassängen. Överlag är det svårt att röra sig i hallen om man går på kryckor. Hissen rekommenderar personalen att man ej använder.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0"/>
          </p:nvPr>
        </p:nvSpPr>
        <p:spPr>
          <a:xfrm>
            <a:off x="468313" y="836712"/>
            <a:ext cx="8207375" cy="5472013"/>
          </a:xfrm>
        </p:spPr>
        <p:txBody>
          <a:bodyPr>
            <a:normAutofit lnSpcReduction="10000"/>
          </a:bodyPr>
          <a:lstStyle/>
          <a:p>
            <a:r>
              <a:rPr lang="fi-FI" sz="2000" dirty="0"/>
              <a:t>Kauniaisten uimahalli on valmistunut vuonna 1973. Uimahallin akuuteimpia puutteita on korjattu viime vuosina, näiden korjauksien tavoitteena on ollut hallin käyttöiän jatkaminen 5-10 vuodella. Välttämättömien korjaustöiden tekeminen on antanut lisäaikaa pohtia samanaikaisesti tulevia uimahalliratkaisuja. </a:t>
            </a:r>
            <a:endParaRPr lang="fi-FI" sz="2000" dirty="0" smtClean="0"/>
          </a:p>
          <a:p>
            <a:endParaRPr lang="fi-FI" sz="2000" dirty="0" smtClean="0"/>
          </a:p>
          <a:p>
            <a:r>
              <a:rPr lang="fi-FI" sz="2000" dirty="0" smtClean="0"/>
              <a:t>Kaupungin </a:t>
            </a:r>
            <a:r>
              <a:rPr lang="fi-FI" sz="2000" dirty="0"/>
              <a:t>tavoitteena on saada uimahallin vaihtoehtoiset ratkaisumallit </a:t>
            </a:r>
            <a:r>
              <a:rPr lang="fi-FI" sz="2000" dirty="0" smtClean="0"/>
              <a:t>toimielinten </a:t>
            </a:r>
            <a:r>
              <a:rPr lang="fi-FI" sz="2000" dirty="0"/>
              <a:t>päätettäväksi syksyllä 2019. </a:t>
            </a:r>
            <a:r>
              <a:rPr lang="fi-FI" sz="2000" dirty="0" smtClean="0"/>
              <a:t>Liikuntapalvelut pyrki </a:t>
            </a:r>
            <a:r>
              <a:rPr lang="fi-FI" sz="2000" dirty="0"/>
              <a:t>kyselyn avulla selvittämään, mitä mieltä kuntalaiset/uimahallin käyttäjät ovat uimahallin tulevaisuuteen liittyvistä kysymyksistä. Kysely </a:t>
            </a:r>
            <a:r>
              <a:rPr lang="fi-FI" sz="2000" dirty="0" smtClean="0"/>
              <a:t>oli avoinna 1.-18.4.2019 sähköisessä muodossa.</a:t>
            </a:r>
          </a:p>
          <a:p>
            <a:endParaRPr lang="fi-FI" sz="2000" dirty="0" smtClean="0"/>
          </a:p>
          <a:p>
            <a:r>
              <a:rPr lang="fi-FI" sz="2000" dirty="0" smtClean="0"/>
              <a:t>Kyselystä tiedotettiin Kaunis Granissa, kaupungin verkkosivuilla sekä sosiaalisessa mediassa. Niitä henkilöitä varten, joilla ei ollut mahdollisuutta/osaamista sähköiseen kyselyyn vastaamiseen, järjestettiin avustettu vastaamismahdollisuus uimahallin lipunmyynnin yhteyteen.</a:t>
            </a:r>
          </a:p>
          <a:p>
            <a:endParaRPr lang="fi-FI" sz="2000" dirty="0"/>
          </a:p>
          <a:p>
            <a:r>
              <a:rPr lang="fi-FI" sz="2000" dirty="0" smtClean="0"/>
              <a:t>Määräaikaan mennessä kyselyyn vastasi 543 henkilöä.</a:t>
            </a:r>
            <a:endParaRPr lang="fi-FI" sz="2000" dirty="0"/>
          </a:p>
          <a:p>
            <a:endParaRPr lang="fi-FI" sz="1600"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3793132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273040"/>
        </p:xfrm>
        <a:graphic>
          <a:graphicData uri="http://schemas.openxmlformats.org/drawingml/2006/table">
            <a:tbl>
              <a:tblPr>
                <a:tableStyleId>{5C22544A-7EE6-4342-B048-85BDC9FD1C3A}</a:tableStyleId>
              </a:tblPr>
              <a:tblGrid>
                <a:gridCol w="8207375"/>
              </a:tblGrid>
              <a:tr h="0">
                <a:tc>
                  <a:txBody>
                    <a:bodyPr/>
                    <a:lstStyle/>
                    <a:p>
                      <a:pPr>
                        <a:defRPr sz="1000" b="0"/>
                      </a:pPr>
                      <a:r>
                        <a:rPr sz="1000"/>
                        <a:t>Olemme jo usean vuoden ajan esittäneet kahta asiaa uimahalliin:</a:t>
                      </a:r>
                    </a:p>
                    <a:p>
                      <a:r>
                        <a:rPr sz="1000"/>
                        <a:t>1) Naisten suihkutiloihin koritelineet sampoo-, hoitoaine,-pesunestepulloja varten. Ne on kuulemma tilattukin, mutta siitä tilauksesta on kohta KAKSI kuukautta?? Toisaalta, jos hallia peruskorjataan, niin kunnolliset suihkut kaikille, eikä sellaisia, joista saa vettä minuutin ja lämpötila on mikä on, kuuma tai kylmä</a:t>
                      </a:r>
                    </a:p>
                    <a:p>
                      <a:r>
                        <a:rPr sz="1000"/>
                        <a:t>2) Ohjatuille ryhmille pitäisi varata KOLME rataa, jos ryhmään on valittu 20 osallistujaa. Tämä ensisijaisesti. Jos hallissa on koululaisryhmiä, niin sopu antaa sijaa. Niin on ollut vuodesta 1993 vuoteen 2016 (vai oliko se se vuosi, jolloin hallin hoito siirtyi ?) Ei ollut koskaan mitään ongelmaa. Nyt on lähes joka harjoituskerta. Vaikka  niillä muilla radoilla olisi yksi uimari/rata tai jopa ei yhtään. Harrastelijat maksavat kukin jokaisesta kerrasta ja ansaitsevat tilan, jossa ei tarvitse varoa koko ajan vieressä olevia!!</a:t>
                      </a:r>
                    </a:p>
                  </a:txBody>
                  <a:tcPr>
                    <a:lnL w="0"/>
                    <a:lnR w="0"/>
                    <a:solidFill>
                      <a:prstClr val="black">
                        <a:lumOff val="100000"/>
                        <a:lumOff val="100000"/>
                      </a:prstClr>
                    </a:solidFill>
                  </a:tcPr>
                </a:tc>
              </a:tr>
              <a:tr h="0">
                <a:tc>
                  <a:txBody>
                    <a:bodyPr/>
                    <a:lstStyle/>
                    <a:p>
                      <a:pPr>
                        <a:defRPr sz="1000" b="0"/>
                      </a:pPr>
                      <a:r>
                        <a:rPr sz="1000"/>
                        <a:t>Att simhallen är bra för barn och barnfamiljer. Ordna mera simlektioner åt småbarn under veckan, inte bara på veckoslut, tack.</a:t>
                      </a:r>
                    </a:p>
                  </a:txBody>
                  <a:tcPr>
                    <a:lnL w="0"/>
                    <a:lnR w="0"/>
                    <a:solidFill>
                      <a:prstClr val="black">
                        <a:lumOff val="100000"/>
                        <a:lumOff val="100000"/>
                      </a:prstClr>
                    </a:solidFill>
                  </a:tcPr>
                </a:tc>
              </a:tr>
              <a:tr h="0">
                <a:tc>
                  <a:txBody>
                    <a:bodyPr/>
                    <a:lstStyle/>
                    <a:p>
                      <a:pPr>
                        <a:defRPr sz="1000" b="0"/>
                      </a:pPr>
                      <a:r>
                        <a:rPr sz="1000"/>
                        <a:t>Något som tilltalar barnfamiljer. Idag åker vi till Lojo eller kyrkslätt för att  simma om vi vill att barnen skall trivas lite längre.</a:t>
                      </a:r>
                    </a:p>
                  </a:txBody>
                  <a:tcPr>
                    <a:lnL w="0"/>
                    <a:lnR w="0"/>
                    <a:solidFill>
                      <a:prstClr val="black">
                        <a:lumOff val="100000"/>
                        <a:lumOff val="100000"/>
                      </a:prstClr>
                    </a:solidFill>
                  </a:tcPr>
                </a:tc>
              </a:tr>
              <a:tr h="0">
                <a:tc>
                  <a:txBody>
                    <a:bodyPr/>
                    <a:lstStyle/>
                    <a:p>
                      <a:pPr>
                        <a:defRPr sz="1000" b="0"/>
                      </a:pPr>
                      <a:r>
                        <a:rPr sz="1000"/>
                        <a:t>Poistettaisiin nykyiset voimakkaan hajuiset siivousaineet, millä aamuisin pyyhitään mm. Valvomon ikkunat ja kaiteita jne.</a:t>
                      </a:r>
                    </a:p>
                    <a:p>
                      <a:r>
                        <a:rPr sz="1000"/>
                        <a:t>Hajuttomat siivousaineet ja saippuaa suihkuihin!</a:t>
                      </a:r>
                    </a:p>
                  </a:txBody>
                  <a:tcPr>
                    <a:lnL w="0"/>
                    <a:lnR w="0"/>
                    <a:solidFill>
                      <a:prstClr val="black">
                        <a:lumOff val="100000"/>
                        <a:lumOff val="100000"/>
                      </a:prstClr>
                    </a:solidFill>
                  </a:tcPr>
                </a:tc>
              </a:tr>
              <a:tr h="0">
                <a:tc>
                  <a:txBody>
                    <a:bodyPr/>
                    <a:lstStyle/>
                    <a:p>
                      <a:pPr>
                        <a:defRPr sz="1000" b="0"/>
                      </a:pPr>
                      <a:r>
                        <a:rPr sz="1000"/>
                        <a:t>Riippumatta hankkeen laajuudesta yms on tärkeää, että Kauniaisissa on uimahalli.</a:t>
                      </a:r>
                    </a:p>
                  </a:txBody>
                  <a:tcPr>
                    <a:lnL w="0"/>
                    <a:lnR w="0"/>
                    <a:solidFill>
                      <a:prstClr val="black">
                        <a:lumOff val="100000"/>
                        <a:lumOff val="100000"/>
                      </a:prstClr>
                    </a:solidFill>
                  </a:tcPr>
                </a:tc>
              </a:tr>
              <a:tr h="0">
                <a:tc>
                  <a:txBody>
                    <a:bodyPr/>
                    <a:lstStyle/>
                    <a:p>
                      <a:pPr>
                        <a:defRPr sz="1000" b="0"/>
                      </a:pPr>
                      <a:r>
                        <a:rPr sz="1000"/>
                        <a:t>Nykyinen uimahalli on kaunista arkkitehtuuria, sikäli myös kulttuuriperintöä ja juurikin siksi myös konservoinnin ja säilyttämisen arvoinen. Peruskorjauksen tulee olla siis entisöivä. Ulos voisi vakavasti pohtia uutta, kunnon ulkoallasta, klassisessa maauimalahengessä. Uimahalli on merkittävä julkinen rakennus, pienen kaupungin maanmerkki joka jo pelkällä olemassaolollaan parantaa Kauniaisissa asumisen laatua.</a:t>
                      </a:r>
                    </a:p>
                  </a:txBody>
                  <a:tcPr>
                    <a:lnL w="0"/>
                    <a:lnR w="0"/>
                    <a:solidFill>
                      <a:prstClr val="black">
                        <a:lumOff val="100000"/>
                        <a:lumOff val="100000"/>
                      </a:prstClr>
                    </a:solidFill>
                  </a:tcPr>
                </a:tc>
              </a:tr>
              <a:tr h="0">
                <a:tc>
                  <a:txBody>
                    <a:bodyPr/>
                    <a:lstStyle/>
                    <a:p>
                      <a:pPr>
                        <a:defRPr sz="1000" b="0"/>
                      </a:pPr>
                      <a:r>
                        <a:rPr sz="1000"/>
                        <a:t>50m simhall med 8st 2,5m breda banor och bassängen delbar i två 25 m delar.</a:t>
                      </a:r>
                    </a:p>
                  </a:txBody>
                  <a:tcPr>
                    <a:lnL w="0"/>
                    <a:lnR w="0"/>
                    <a:solidFill>
                      <a:prstClr val="black">
                        <a:lumOff val="100000"/>
                        <a:lumOff val="100000"/>
                      </a:prstClr>
                    </a:solidFill>
                  </a:tcPr>
                </a:tc>
              </a:tr>
              <a:tr h="0">
                <a:tc>
                  <a:txBody>
                    <a:bodyPr/>
                    <a:lstStyle/>
                    <a:p>
                      <a:pPr>
                        <a:defRPr sz="1000" b="0"/>
                      </a:pPr>
                      <a:r>
                        <a:rPr sz="1000"/>
                        <a:t>Vi har en av de trevligaste simhallarna i huvudstadsregionen, måtte det vara så även i framtiden!</a:t>
                      </a:r>
                    </a:p>
                  </a:txBody>
                  <a:tcPr>
                    <a:lnL w="0"/>
                    <a:lnR w="0"/>
                    <a:solidFill>
                      <a:prstClr val="black">
                        <a:lumOff val="100000"/>
                        <a:lumOff val="100000"/>
                      </a:prstClr>
                    </a:solidFill>
                  </a:tcPr>
                </a:tc>
              </a:tr>
              <a:tr h="0">
                <a:tc>
                  <a:txBody>
                    <a:bodyPr/>
                    <a:lstStyle/>
                    <a:p>
                      <a:pPr>
                        <a:defRPr sz="1000" b="0"/>
                      </a:pPr>
                      <a:r>
                        <a:rPr sz="1000"/>
                        <a:t>kun heinäkuu on lämmin suomessa niin saattasi uimahallin olevan auki ja iloisia maksavia asiakkaita. se että 80luvun lamassa ei yhtenä heinäkuuna ilmennyt väkeä, ei ole syy yrittää uudelleen, sukupolvi on jo vaihtunut tästä. </a:t>
                      </a:r>
                    </a:p>
                    <a:p>
                      <a:r>
                        <a:rPr sz="1000"/>
                        <a:t>pelkkä uimahalli on mennyttä aikaa, pitäisi olla kylpyläpalveluita sekä kunnon treenimahdollisuudet niin nuorisokin tulisi harrastamaan ja kilpailemaan lajissa.</a:t>
                      </a:r>
                    </a:p>
                  </a:txBody>
                  <a:tcPr>
                    <a:lnL w="0"/>
                    <a:lnR w="0"/>
                    <a:solidFill>
                      <a:prstClr val="black">
                        <a:lumOff val="100000"/>
                        <a:lumOff val="100000"/>
                      </a:prstClr>
                    </a:solidFill>
                  </a:tcPr>
                </a:tc>
              </a:tr>
              <a:tr h="0">
                <a:tc>
                  <a:txBody>
                    <a:bodyPr/>
                    <a:lstStyle/>
                    <a:p>
                      <a:pPr>
                        <a:defRPr sz="1000" b="0"/>
                      </a:pPr>
                      <a:r>
                        <a:rPr sz="1000"/>
                        <a:t>Hallin lämpötila olisi lämpimämpi</a:t>
                      </a:r>
                    </a:p>
                  </a:txBody>
                  <a:tcPr>
                    <a:lnL w="0"/>
                    <a:lnR w="0"/>
                    <a:solidFill>
                      <a:prstClr val="black">
                        <a:lumOff val="100000"/>
                        <a:lumOff val="100000"/>
                      </a:prstClr>
                    </a:solidFill>
                  </a:tcPr>
                </a:tc>
              </a:tr>
              <a:tr h="0">
                <a:tc>
                  <a:txBody>
                    <a:bodyPr/>
                    <a:lstStyle/>
                    <a:p>
                      <a:pPr>
                        <a:defRPr sz="1000" b="0"/>
                      </a:pPr>
                      <a:r>
                        <a:rPr sz="1000"/>
                        <a:t>Uimahalli on laajasti eri ikäluokkien ja yhteiskuntaryhmien terveyttä ja hyvinvointia palveleva laitos, ja sen kunnossapidosta on aktiivisesti huolehdittava. Jos nykyiset tilat arvioidaan tiensä päähän tulleiksi, Kauniaisista on löydyttävä resursseja uuden rakentamiseen. Täällä on huolehdittu monista suppeampia ihmisryhmiä palvelevistakin liikuntamahdollisuuksista viimeisen päälle (lämmitetyt kentät, palloiluhallit) Uimahallin edustan viheriökin on monipuolisessa käytössä sekä talvisin (lasten hiihtoradat) ja kesäisin (lasten ulkoallas, nurmikot auringon ottoon ja retkeilyyn), vastaavaa aluetta ei taida enää aina tiheämmin asumiskäyttöön otetun kunnan alueelta löytyä!</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4864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Det får inte bli för stort, men med en möjlighet att tävla i liten skala (barnen).</a:t>
                      </a:r>
                    </a:p>
                  </a:txBody>
                  <a:tcPr>
                    <a:lnL w="0"/>
                    <a:lnR w="0"/>
                    <a:solidFill>
                      <a:prstClr val="black">
                        <a:lumOff val="100000"/>
                        <a:lumOff val="100000"/>
                      </a:prstClr>
                    </a:solidFill>
                  </a:tcPr>
                </a:tc>
              </a:tr>
              <a:tr h="0">
                <a:tc>
                  <a:txBody>
                    <a:bodyPr/>
                    <a:lstStyle/>
                    <a:p>
                      <a:pPr>
                        <a:defRPr sz="1000" b="0"/>
                      </a:pPr>
                      <a:r>
                        <a:rPr sz="1000"/>
                        <a:t>Uimahallipalvelujen kysyntä todennäköisesti kasvaa. Kauniaisiin muuttaa lisää asukkaita, ja hallia käyttävät paljon myös espoolaiset sen hyvän sijainnin takia. Mielestäni kapasiteettia tarvitaan lisää joka tapauksessa, joko nykyisen hallin laajentamisen tai kokonaan uuden hallin muodossa. Uskon, että kokonaan uusi halli olisi taloudellisesti järkevämpi ratkaisu kuin kallis saneeraus ja laajennus, jos halliprojektiin saadaan yhdistettyä uutta kaavoitusta /maanmyyntituloja tai otettua yksityinen kumppani mukaan.</a:t>
                      </a:r>
                    </a:p>
                  </a:txBody>
                  <a:tcPr>
                    <a:lnL w="0"/>
                    <a:lnR w="0"/>
                    <a:solidFill>
                      <a:prstClr val="black">
                        <a:lumOff val="100000"/>
                        <a:lumOff val="100000"/>
                      </a:prstClr>
                    </a:solidFill>
                  </a:tcPr>
                </a:tc>
              </a:tr>
              <a:tr h="0">
                <a:tc>
                  <a:txBody>
                    <a:bodyPr/>
                    <a:lstStyle/>
                    <a:p>
                      <a:pPr>
                        <a:defRPr sz="1000" b="0"/>
                      </a:pPr>
                      <a:r>
                        <a:rPr sz="1000"/>
                        <a:t>Erikoissaunoja olisi myös mukava saada. Nykyisellään ajamme mielummin Kirkkonummelle tai Lohjalle, koska siellä viihtyy koko perhe.</a:t>
                      </a:r>
                    </a:p>
                    <a:p>
                      <a:r>
                        <a:rPr sz="1000"/>
                        <a:t>Lohjan terapia-altaassa on mukava opettaa lapsia uimaan (lämpö + altaan syvyys).</a:t>
                      </a:r>
                    </a:p>
                  </a:txBody>
                  <a:tcPr>
                    <a:lnL w="0"/>
                    <a:lnR w="0"/>
                    <a:solidFill>
                      <a:prstClr val="black">
                        <a:lumOff val="100000"/>
                        <a:lumOff val="100000"/>
                      </a:prstClr>
                    </a:solidFill>
                  </a:tcPr>
                </a:tc>
              </a:tr>
              <a:tr h="0">
                <a:tc>
                  <a:txBody>
                    <a:bodyPr/>
                    <a:lstStyle/>
                    <a:p>
                      <a:pPr>
                        <a:defRPr sz="1000" b="0"/>
                      </a:pPr>
                      <a:r>
                        <a:rPr sz="1000"/>
                        <a:t>Terapia-allastoimintaan on koko pääkaupunkiseudulla, erityisesti Espoossa, liian vähän altaita, missä järjestää mm. vauva- ja perheuinteja (toimin alalla). Kauniaisiin kannattaisi rakentaa iso terapia-allas, joka olisi jaettuna kahtia (sama kierto - kaksi allasta). Toinen puoli olisi aina kuntalaisten käytössä ja toisella puolella voisi olla jumppia ym. ohjattua toimintaa. Toista altaan puolta voisi vuokrata, koska kysyntä on kovaa ja sillä kattaa kustannuksia. Terapia-allasta pystyy vuokraamaan nykyisellä kysynnällä koko uimahallin aukioloaikana joka viikonpäivä.</a:t>
                      </a:r>
                    </a:p>
                  </a:txBody>
                  <a:tcPr>
                    <a:lnL w="0"/>
                    <a:lnR w="0"/>
                    <a:solidFill>
                      <a:prstClr val="black">
                        <a:lumOff val="100000"/>
                        <a:lumOff val="100000"/>
                      </a:prstClr>
                    </a:solidFill>
                  </a:tcPr>
                </a:tc>
              </a:tr>
              <a:tr h="0">
                <a:tc>
                  <a:txBody>
                    <a:bodyPr/>
                    <a:lstStyle/>
                    <a:p>
                      <a:pPr>
                        <a:defRPr sz="1000" b="0"/>
                      </a:pPr>
                      <a:r>
                        <a:rPr sz="1000"/>
                        <a:t>Ulkoallas leppävaaran hallin tyyliin olisi erinomainen lisä kaupungin muutenkin jo laajoin palveluihin....?</a:t>
                      </a:r>
                    </a:p>
                  </a:txBody>
                  <a:tcPr>
                    <a:lnL w="0"/>
                    <a:lnR w="0"/>
                    <a:solidFill>
                      <a:prstClr val="black">
                        <a:lumOff val="100000"/>
                        <a:lumOff val="100000"/>
                      </a:prstClr>
                    </a:solidFill>
                  </a:tcPr>
                </a:tc>
              </a:tr>
              <a:tr h="0">
                <a:tc>
                  <a:txBody>
                    <a:bodyPr/>
                    <a:lstStyle/>
                    <a:p>
                      <a:pPr>
                        <a:defRPr sz="1000" b="0"/>
                      </a:pPr>
                      <a:r>
                        <a:rPr sz="1000"/>
                        <a:t>Simhallen är utmärkt som den är. Men klart en ny simhall med 50m basssäng skulle vara ännu bättre.</a:t>
                      </a:r>
                    </a:p>
                  </a:txBody>
                  <a:tcPr>
                    <a:lnL w="0"/>
                    <a:lnR w="0"/>
                    <a:solidFill>
                      <a:prstClr val="black">
                        <a:lumOff val="100000"/>
                        <a:lumOff val="100000"/>
                      </a:prstClr>
                    </a:solidFill>
                  </a:tcPr>
                </a:tc>
              </a:tr>
              <a:tr h="0">
                <a:tc>
                  <a:txBody>
                    <a:bodyPr/>
                    <a:lstStyle/>
                    <a:p>
                      <a:pPr>
                        <a:defRPr sz="1000" b="0"/>
                      </a:pPr>
                      <a:r>
                        <a:rPr sz="1000"/>
                        <a:t>Rauhallinen vesijuoksurata.</a:t>
                      </a:r>
                    </a:p>
                  </a:txBody>
                  <a:tcPr>
                    <a:lnL w="0"/>
                    <a:lnR w="0"/>
                    <a:solidFill>
                      <a:prstClr val="black">
                        <a:lumOff val="100000"/>
                        <a:lumOff val="100000"/>
                      </a:prstClr>
                    </a:solidFill>
                  </a:tcPr>
                </a:tc>
              </a:tr>
              <a:tr h="0">
                <a:tc>
                  <a:txBody>
                    <a:bodyPr/>
                    <a:lstStyle/>
                    <a:p>
                      <a:pPr>
                        <a:defRPr sz="1000" b="0"/>
                      </a:pPr>
                      <a:r>
                        <a:rPr sz="1000"/>
                        <a:t>Uimahallia ei saa purkaa!!!</a:t>
                      </a:r>
                    </a:p>
                  </a:txBody>
                  <a:tcPr>
                    <a:lnL w="0"/>
                    <a:lnR w="0"/>
                    <a:solidFill>
                      <a:prstClr val="black">
                        <a:lumOff val="100000"/>
                        <a:lumOff val="100000"/>
                      </a:prstClr>
                    </a:solidFill>
                  </a:tcPr>
                </a:tc>
              </a:tr>
              <a:tr h="0">
                <a:tc>
                  <a:txBody>
                    <a:bodyPr/>
                    <a:lstStyle/>
                    <a:p>
                      <a:pPr>
                        <a:defRPr sz="1000" b="0"/>
                      </a:pPr>
                      <a:r>
                        <a:rPr sz="1000"/>
                        <a:t>Uimahallina aukiolo aikaa pitäsi/pitää aukaita aikaisemmin arkena kuin Vkl</a:t>
                      </a:r>
                    </a:p>
                  </a:txBody>
                  <a:tcPr>
                    <a:lnL w="0"/>
                    <a:lnR w="0"/>
                    <a:solidFill>
                      <a:prstClr val="black">
                        <a:lumOff val="100000"/>
                        <a:lumOff val="100000"/>
                      </a:prstClr>
                    </a:solidFill>
                  </a:tcPr>
                </a:tc>
              </a:tr>
              <a:tr h="0">
                <a:tc>
                  <a:txBody>
                    <a:bodyPr/>
                    <a:lstStyle/>
                    <a:p>
                      <a:pPr>
                        <a:defRPr sz="1000" b="0"/>
                      </a:pPr>
                      <a:r>
                        <a:rPr sz="1000"/>
                        <a:t>Avara halli. josta näkee ulos</a:t>
                      </a:r>
                    </a:p>
                  </a:txBody>
                  <a:tcPr>
                    <a:lnL w="0"/>
                    <a:lnR w="0"/>
                    <a:solidFill>
                      <a:prstClr val="black">
                        <a:lumOff val="100000"/>
                        <a:lumOff val="100000"/>
                      </a:prstClr>
                    </a:solidFill>
                  </a:tcPr>
                </a:tc>
              </a:tr>
              <a:tr h="0">
                <a:tc>
                  <a:txBody>
                    <a:bodyPr/>
                    <a:lstStyle/>
                    <a:p>
                      <a:pPr>
                        <a:defRPr sz="1000" b="0"/>
                      </a:pPr>
                      <a:r>
                        <a:rPr sz="1000"/>
                        <a:t>Aukioloajat, pidemmät vkonloppuisin</a:t>
                      </a:r>
                    </a:p>
                  </a:txBody>
                  <a:tcPr>
                    <a:lnL w="0"/>
                    <a:lnR w="0"/>
                    <a:solidFill>
                      <a:prstClr val="black">
                        <a:lumOff val="100000"/>
                        <a:lumOff val="100000"/>
                      </a:prstClr>
                    </a:solidFill>
                  </a:tcPr>
                </a:tc>
              </a:tr>
              <a:tr h="0">
                <a:tc>
                  <a:txBody>
                    <a:bodyPr/>
                    <a:lstStyle/>
                    <a:p>
                      <a:pPr>
                        <a:defRPr sz="1000" b="0"/>
                      </a:pPr>
                      <a:r>
                        <a:rPr sz="1000"/>
                        <a:t>Astma-allergikko ystävällisyys</a:t>
                      </a:r>
                    </a:p>
                  </a:txBody>
                  <a:tcPr>
                    <a:lnL w="0"/>
                    <a:lnR w="0"/>
                    <a:solidFill>
                      <a:prstClr val="black">
                        <a:lumOff val="100000"/>
                        <a:lumOff val="100000"/>
                      </a:prstClr>
                    </a:solidFill>
                  </a:tcPr>
                </a:tc>
              </a:tr>
              <a:tr h="0">
                <a:tc>
                  <a:txBody>
                    <a:bodyPr/>
                    <a:lstStyle/>
                    <a:p>
                      <a:pPr>
                        <a:defRPr sz="1000" b="0"/>
                      </a:pPr>
                      <a:r>
                        <a:rPr sz="1000"/>
                        <a:t>Lastenaltaan vesi on kylmää. Lämpimämpi vesi houkuttelisi erityisesti pienten lasten lapsiperheitä enemmän uimahalliin ja pitkäikäinen kipinä uimiseen syntyisi helpommin.</a:t>
                      </a:r>
                    </a:p>
                  </a:txBody>
                  <a:tcPr>
                    <a:lnL w="0"/>
                    <a:lnR w="0"/>
                    <a:solidFill>
                      <a:prstClr val="black">
                        <a:lumOff val="100000"/>
                        <a:lumOff val="100000"/>
                      </a:prstClr>
                    </a:solidFill>
                  </a:tcPr>
                </a:tc>
              </a:tr>
              <a:tr h="0">
                <a:tc>
                  <a:txBody>
                    <a:bodyPr/>
                    <a:lstStyle/>
                    <a:p>
                      <a:pPr>
                        <a:defRPr sz="1000" b="0"/>
                      </a:pPr>
                      <a:r>
                        <a:rPr sz="1000"/>
                        <a:t>Djupare, varm utomhusbassäng men utan att ta bort för mycket av gräsmattan. Innebassängerna är också för kalla</a:t>
                      </a:r>
                    </a:p>
                  </a:txBody>
                  <a:tcPr>
                    <a:lnL w="0"/>
                    <a:lnR w="0"/>
                    <a:solidFill>
                      <a:prstClr val="black">
                        <a:lumOff val="100000"/>
                        <a:lumOff val="100000"/>
                      </a:prstClr>
                    </a:solidFill>
                  </a:tcPr>
                </a:tc>
              </a:tr>
              <a:tr h="0">
                <a:tc>
                  <a:txBody>
                    <a:bodyPr/>
                    <a:lstStyle/>
                    <a:p>
                      <a:pPr>
                        <a:defRPr sz="1000" b="0"/>
                      </a:pPr>
                      <a:r>
                        <a:rPr sz="1000"/>
                        <a:t>Kauniaisten halli on sympaattinen ja mittasuhteltaan sopiva ja ihana poikkeus valtaviin koplekseihin. Tällaista kotoisuutta tullaan arvostamaan tulevaisuudessa yhä enemmän ja enemmän, samalla tapaa kuin kivijalkaliikkeitä. Iso EI uusille isoille kauppakeskuksille, isoille uimahalli- ja elokuvateattereille.  EI kiireelle ja kasvottomuudelle. Ei suurille muutoksille muutokse vuoksi. Kyllä järkeville ja tarpeellisille korjauksille. Kyllä kotoisuudelle, inhimillisyydelle ja ihmisten kohtaamiselle, hymylle ja ajalle vaihtaa kuulumisia. Kuntosali ja jumppasali ovat kivoja, olen niissä itsekin käynyt. Silti olisin valmis "uhraamaan" ne muualle ja näihin jääville neliöille saisi sijoitettua pukuhuoneiden lisäksi kahvilan.  Pukuhuoneet perälle ja kahvila framille.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8768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Ihoystävällinen vesi herkkä-ihoiselle.</a:t>
                      </a:r>
                    </a:p>
                  </a:txBody>
                  <a:tcPr>
                    <a:lnL w="0"/>
                    <a:lnR w="0"/>
                    <a:solidFill>
                      <a:prstClr val="black">
                        <a:lumOff val="100000"/>
                        <a:lumOff val="100000"/>
                      </a:prstClr>
                    </a:solidFill>
                  </a:tcPr>
                </a:tc>
              </a:tr>
              <a:tr h="0">
                <a:tc>
                  <a:txBody>
                    <a:bodyPr/>
                    <a:lstStyle/>
                    <a:p>
                      <a:pPr>
                        <a:defRPr sz="1000" b="0"/>
                      </a:pPr>
                      <a:r>
                        <a:rPr sz="1000"/>
                        <a:t>Tarpeeksi lämmintä vettä</a:t>
                      </a:r>
                    </a:p>
                  </a:txBody>
                  <a:tcPr>
                    <a:lnL w="0"/>
                    <a:lnR w="0"/>
                    <a:solidFill>
                      <a:prstClr val="black">
                        <a:lumOff val="100000"/>
                        <a:lumOff val="100000"/>
                      </a:prstClr>
                    </a:solidFill>
                  </a:tcPr>
                </a:tc>
              </a:tr>
              <a:tr h="0">
                <a:tc>
                  <a:txBody>
                    <a:bodyPr/>
                    <a:lstStyle/>
                    <a:p>
                      <a:pPr>
                        <a:defRPr sz="1000" b="0"/>
                      </a:pPr>
                      <a:r>
                        <a:rPr sz="1000"/>
                        <a:t>Erityisesti lasten huomioiminen ja erinomainen siisteys</a:t>
                      </a:r>
                    </a:p>
                  </a:txBody>
                  <a:tcPr>
                    <a:lnL w="0"/>
                    <a:lnR w="0"/>
                    <a:solidFill>
                      <a:prstClr val="black">
                        <a:lumOff val="100000"/>
                        <a:lumOff val="100000"/>
                      </a:prstClr>
                    </a:solidFill>
                  </a:tcPr>
                </a:tc>
              </a:tr>
              <a:tr h="0">
                <a:tc>
                  <a:txBody>
                    <a:bodyPr/>
                    <a:lstStyle/>
                    <a:p>
                      <a:pPr>
                        <a:defRPr sz="1000" b="0"/>
                      </a:pPr>
                      <a:r>
                        <a:rPr sz="1000"/>
                        <a:t>Hyppytoeni 3 metriä olisi 2. Vaihtoehto, en pystynyt kirjoittamaan</a:t>
                      </a:r>
                    </a:p>
                  </a:txBody>
                  <a:tcPr>
                    <a:lnL w="0"/>
                    <a:lnR w="0"/>
                    <a:solidFill>
                      <a:prstClr val="black">
                        <a:lumOff val="100000"/>
                        <a:lumOff val="100000"/>
                      </a:prstClr>
                    </a:solidFill>
                  </a:tcPr>
                </a:tc>
              </a:tr>
              <a:tr h="0">
                <a:tc>
                  <a:txBody>
                    <a:bodyPr/>
                    <a:lstStyle/>
                    <a:p>
                      <a:pPr>
                        <a:defRPr sz="1000" b="0"/>
                      </a:pPr>
                      <a:r>
                        <a:rPr sz="1000"/>
                        <a:t>Mångfaldig simhall för flera åldrar. Utomhus sim möhligheter för barn och vuxna. Kyrkslätt simhalls inomhus utrymmen är bra. Alberga simhalls utomhus ytrymmen är bra men behövs inte långa simbanor utomhur utan endast de övriga bassängerna som finns utomhus i Alberga. Simhallen skall vara en oas sommartid för Grnkulla familjer</a:t>
                      </a:r>
                    </a:p>
                  </a:txBody>
                  <a:tcPr>
                    <a:lnL w="0"/>
                    <a:lnR w="0"/>
                    <a:solidFill>
                      <a:prstClr val="black">
                        <a:lumOff val="100000"/>
                        <a:lumOff val="100000"/>
                      </a:prstClr>
                    </a:solidFill>
                  </a:tcPr>
                </a:tc>
              </a:tr>
              <a:tr h="0">
                <a:tc>
                  <a:txBody>
                    <a:bodyPr/>
                    <a:lstStyle/>
                    <a:p>
                      <a:pPr>
                        <a:defRPr sz="1000" b="0"/>
                      </a:pPr>
                      <a:r>
                        <a:rPr sz="1000"/>
                        <a:t>Liukumäki joka soveltuu isommille lapsille. Höyrysauna, poreallas. Erityislapset huomioon esim yksityiset pukutilat. Lasten huomioonottaminen. EHDOTTOMASTI kahvio!</a:t>
                      </a:r>
                    </a:p>
                  </a:txBody>
                  <a:tcPr>
                    <a:lnL w="0"/>
                    <a:lnR w="0"/>
                    <a:solidFill>
                      <a:prstClr val="black">
                        <a:lumOff val="100000"/>
                        <a:lumOff val="100000"/>
                      </a:prstClr>
                    </a:solidFill>
                  </a:tcPr>
                </a:tc>
              </a:tr>
              <a:tr h="0">
                <a:tc>
                  <a:txBody>
                    <a:bodyPr/>
                    <a:lstStyle/>
                    <a:p>
                      <a:pPr>
                        <a:defRPr sz="1000" b="0"/>
                      </a:pPr>
                      <a:r>
                        <a:rPr sz="1000"/>
                        <a:t>Parkkipaikkatila oltava riittävät ja aukioloaika sunnuntaisin on liian lyhyt</a:t>
                      </a:r>
                    </a:p>
                  </a:txBody>
                  <a:tcPr>
                    <a:lnL w="0"/>
                    <a:lnR w="0"/>
                    <a:solidFill>
                      <a:prstClr val="black">
                        <a:lumOff val="100000"/>
                        <a:lumOff val="100000"/>
                      </a:prstClr>
                    </a:solidFill>
                  </a:tcPr>
                </a:tc>
              </a:tr>
              <a:tr h="0">
                <a:tc>
                  <a:txBody>
                    <a:bodyPr/>
                    <a:lstStyle/>
                    <a:p>
                      <a:pPr>
                        <a:defRPr sz="1000" b="0"/>
                      </a:pPr>
                      <a:r>
                        <a:rPr sz="1000"/>
                        <a:t>Uterutchbana och ordentlig utebassäng som i Alberga.</a:t>
                      </a:r>
                    </a:p>
                    <a:p>
                      <a:r>
                        <a:rPr sz="1000"/>
                        <a:t>Nuförtiden simmar vi bara i Alberga från maj-september pga bättre uteområde</a:t>
                      </a:r>
                    </a:p>
                  </a:txBody>
                  <a:tcPr>
                    <a:lnL w="0"/>
                    <a:lnR w="0"/>
                    <a:solidFill>
                      <a:prstClr val="black">
                        <a:lumOff val="100000"/>
                        <a:lumOff val="100000"/>
                      </a:prstClr>
                    </a:solidFill>
                  </a:tcPr>
                </a:tc>
              </a:tr>
              <a:tr h="0">
                <a:tc>
                  <a:txBody>
                    <a:bodyPr/>
                    <a:lstStyle/>
                    <a:p>
                      <a:pPr>
                        <a:defRPr sz="1000" b="0"/>
                      </a:pPr>
                      <a:r>
                        <a:rPr sz="1000"/>
                        <a:t>Kauniaisten uimahalli on todella suosittu ja siellä käy monen ikäistä ja kuntoista liikkujaa. Erityisesti arvostan sitä, että lasten ja nuorten on siellä hyvä käydä sekä ’kavereiden kanssa hengaamaassa’ että treenaamassa kilpauintia. Tarvitaan ratoja lapsille, kilpauimareille, kuntouimareille ja myös muuten huonosti liikkuville joille uinti on ainoa mahdollisuus liikunnan harrastamiseen.</a:t>
                      </a:r>
                    </a:p>
                    <a:p>
                      <a:r>
                        <a:rPr sz="1000"/>
                        <a:t>Kauniaisiin ei tarvita kylpylää vaan kaikille riittävä ja toimiva liikuntapaikka.</a:t>
                      </a:r>
                    </a:p>
                  </a:txBody>
                  <a:tcPr>
                    <a:lnL w="0"/>
                    <a:lnR w="0"/>
                    <a:solidFill>
                      <a:prstClr val="black">
                        <a:lumOff val="100000"/>
                        <a:lumOff val="100000"/>
                      </a:prstClr>
                    </a:solidFill>
                  </a:tcPr>
                </a:tc>
              </a:tr>
              <a:tr h="0">
                <a:tc>
                  <a:txBody>
                    <a:bodyPr/>
                    <a:lstStyle/>
                    <a:p>
                      <a:pPr>
                        <a:defRPr sz="1000" b="0"/>
                      </a:pPr>
                      <a:r>
                        <a:rPr sz="1000"/>
                        <a:t>Ei kiinnioloa ilman, että erilaiset vuosikortit kelpaavatHelsingissä ja Espoossa</a:t>
                      </a:r>
                    </a:p>
                  </a:txBody>
                  <a:tcPr>
                    <a:lnL w="0"/>
                    <a:lnR w="0"/>
                    <a:solidFill>
                      <a:prstClr val="black">
                        <a:lumOff val="100000"/>
                        <a:lumOff val="100000"/>
                      </a:prstClr>
                    </a:solidFill>
                  </a:tcPr>
                </a:tc>
              </a:tr>
              <a:tr h="0">
                <a:tc>
                  <a:txBody>
                    <a:bodyPr/>
                    <a:lstStyle/>
                    <a:p>
                      <a:pPr>
                        <a:defRPr sz="1000" b="0"/>
                      </a:pPr>
                      <a:r>
                        <a:rPr sz="1000"/>
                        <a:t>Vesiliukumäki ja syvempi lastenallas lisäisi varmasti lapsiperheiden käyntimäärää</a:t>
                      </a:r>
                    </a:p>
                  </a:txBody>
                  <a:tcPr>
                    <a:lnL w="0"/>
                    <a:lnR w="0"/>
                    <a:solidFill>
                      <a:prstClr val="black">
                        <a:lumOff val="100000"/>
                        <a:lumOff val="100000"/>
                      </a:prstClr>
                    </a:solidFill>
                  </a:tcPr>
                </a:tc>
              </a:tr>
              <a:tr h="0">
                <a:tc>
                  <a:txBody>
                    <a:bodyPr/>
                    <a:lstStyle/>
                    <a:p>
                      <a:pPr>
                        <a:defRPr sz="1000" b="0"/>
                      </a:pPr>
                      <a:r>
                        <a:rPr sz="1000"/>
                        <a:t>On tärkeää että Granissa on oma uimahalli. Kiitos kun asiaa selvitetään ja kehitetään!</a:t>
                      </a:r>
                    </a:p>
                  </a:txBody>
                  <a:tcPr>
                    <a:lnL w="0"/>
                    <a:lnR w="0"/>
                    <a:solidFill>
                      <a:prstClr val="black">
                        <a:lumOff val="100000"/>
                        <a:lumOff val="100000"/>
                      </a:prstClr>
                    </a:solidFill>
                  </a:tcPr>
                </a:tc>
              </a:tr>
              <a:tr h="0">
                <a:tc>
                  <a:txBody>
                    <a:bodyPr/>
                    <a:lstStyle/>
                    <a:p>
                      <a:pPr>
                        <a:defRPr sz="1000" b="0"/>
                      </a:pPr>
                      <a:r>
                        <a:rPr sz="1000"/>
                        <a:t>Fräshare bastu och dushutrymmen, helt enkelt mer spa känsla</a:t>
                      </a:r>
                    </a:p>
                  </a:txBody>
                  <a:tcPr>
                    <a:lnL w="0"/>
                    <a:lnR w="0"/>
                    <a:solidFill>
                      <a:prstClr val="black">
                        <a:lumOff val="100000"/>
                        <a:lumOff val="100000"/>
                      </a:prstClr>
                    </a:solidFill>
                  </a:tcPr>
                </a:tc>
              </a:tr>
              <a:tr h="0">
                <a:tc>
                  <a:txBody>
                    <a:bodyPr/>
                    <a:lstStyle/>
                    <a:p>
                      <a:pPr>
                        <a:defRPr sz="1000" b="0"/>
                      </a:pPr>
                      <a:r>
                        <a:rPr sz="1000"/>
                        <a:t>Pienet lapset suihkutiloissa ja pukuhuoneissa. Siisteys.</a:t>
                      </a:r>
                    </a:p>
                  </a:txBody>
                  <a:tcPr>
                    <a:lnL w="0"/>
                    <a:lnR w="0"/>
                    <a:solidFill>
                      <a:prstClr val="black">
                        <a:lumOff val="100000"/>
                        <a:lumOff val="100000"/>
                      </a:prstClr>
                    </a:solidFill>
                  </a:tcPr>
                </a:tc>
              </a:tr>
              <a:tr h="0">
                <a:tc>
                  <a:txBody>
                    <a:bodyPr/>
                    <a:lstStyle/>
                    <a:p>
                      <a:pPr>
                        <a:defRPr sz="1000" b="0"/>
                      </a:pPr>
                      <a:r>
                        <a:rPr sz="1000"/>
                        <a:t>Lastenaltaaseen saataisiin riittävän lämmin vesi. Yksikään espoon uimahalli ei tällä hetkellä ole käyttökelpoinen viluisan lapsen kanssa. Kauniaisissa on vauvauinnin jälkeen ollut ok lämpötila tai on joutunut lähtemään mm. Malmin uimahalliin, joka tuntuu aivan hullulta.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2120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Veden lämpötila tulisi lasten altaassa olla lämpimämpi. Terapiallas on tähän myös hyvä vaihtoehto. Nykyään monet uivat jo vauvojen kanssa syvemmässä lämpimässä altaassa. Jos ulkoallas tulisi, voisi pihalla olla auringonotto alue ja esim vesiliukumäki lapsille. Ulkona voidi olla myös leikkipaikka lapsille ja nuorille treeni-/ skeitti- tms.  alue ulkona. Näillä uskon että lapsiperheet/ nuoret viihtyisivät kesällä todella hyvin. Eläkeläisille ulkojumppiatai muuta mielekästä. Ulkoallas ja piha alue voisi kesällä korvata Kauniaisista puuttuvan rannan.</a:t>
                      </a:r>
                    </a:p>
                  </a:txBody>
                  <a:tcPr>
                    <a:lnL w="0"/>
                    <a:lnR w="0"/>
                    <a:solidFill>
                      <a:prstClr val="black">
                        <a:lumOff val="100000"/>
                        <a:lumOff val="100000"/>
                      </a:prstClr>
                    </a:solidFill>
                  </a:tcPr>
                </a:tc>
              </a:tr>
              <a:tr h="0">
                <a:tc>
                  <a:txBody>
                    <a:bodyPr/>
                    <a:lstStyle/>
                    <a:p>
                      <a:pPr>
                        <a:defRPr sz="1000" b="0"/>
                      </a:pPr>
                      <a:r>
                        <a:rPr sz="1000"/>
                        <a:t>Om det finns fler bastun, kunde en vara varmare och den andra mildare i temperatur.</a:t>
                      </a:r>
                    </a:p>
                  </a:txBody>
                  <a:tcPr>
                    <a:lnL w="0"/>
                    <a:lnR w="0"/>
                    <a:solidFill>
                      <a:prstClr val="black">
                        <a:lumOff val="100000"/>
                        <a:lumOff val="100000"/>
                      </a:prstClr>
                    </a:solidFill>
                  </a:tcPr>
                </a:tc>
              </a:tr>
              <a:tr h="0">
                <a:tc>
                  <a:txBody>
                    <a:bodyPr/>
                    <a:lstStyle/>
                    <a:p>
                      <a:pPr>
                        <a:defRPr sz="1000" b="0"/>
                      </a:pPr>
                      <a:r>
                        <a:rPr sz="1000"/>
                        <a:t>Lasten altaassa lÃ¤mmin vesi kaikille kÃ¤vijÃ¶ille la klo 10 vauvauintien jÃ¤lkeen on ollut luksusta. ðŸ˜€ TÃ¤mÃ¤ on korvannut terapia-altaan kaipuuta.</a:t>
                      </a:r>
                    </a:p>
                  </a:txBody>
                  <a:tcPr>
                    <a:lnL w="0"/>
                    <a:lnR w="0"/>
                    <a:solidFill>
                      <a:prstClr val="black">
                        <a:lumOff val="100000"/>
                        <a:lumOff val="100000"/>
                      </a:prstClr>
                    </a:solidFill>
                  </a:tcPr>
                </a:tc>
              </a:tr>
              <a:tr h="0">
                <a:tc>
                  <a:txBody>
                    <a:bodyPr/>
                    <a:lstStyle/>
                    <a:p>
                      <a:pPr>
                        <a:defRPr sz="1000" b="0"/>
                      </a:pPr>
                      <a:r>
                        <a:rPr sz="1000"/>
                        <a:t>Hyvät parkkimahdollisuudet</a:t>
                      </a:r>
                    </a:p>
                  </a:txBody>
                  <a:tcPr>
                    <a:lnL w="0"/>
                    <a:lnR w="0"/>
                    <a:solidFill>
                      <a:prstClr val="black">
                        <a:lumOff val="100000"/>
                        <a:lumOff val="100000"/>
                      </a:prstClr>
                    </a:solidFill>
                  </a:tcPr>
                </a:tc>
              </a:tr>
              <a:tr h="0">
                <a:tc>
                  <a:txBody>
                    <a:bodyPr/>
                    <a:lstStyle/>
                    <a:p>
                      <a:pPr>
                        <a:defRPr sz="1000" b="0"/>
                      </a:pPr>
                      <a:r>
                        <a:rPr sz="1000"/>
                        <a:t>Bredare banor, som i Edboviken.</a:t>
                      </a:r>
                    </a:p>
                  </a:txBody>
                  <a:tcPr>
                    <a:lnL w="0"/>
                    <a:lnR w="0"/>
                    <a:solidFill>
                      <a:prstClr val="black">
                        <a:lumOff val="100000"/>
                        <a:lumOff val="100000"/>
                      </a:prstClr>
                    </a:solidFill>
                  </a:tcPr>
                </a:tc>
              </a:tr>
              <a:tr h="0">
                <a:tc>
                  <a:txBody>
                    <a:bodyPr/>
                    <a:lstStyle/>
                    <a:p>
                      <a:pPr>
                        <a:defRPr sz="1000" b="0"/>
                      </a:pPr>
                      <a:r>
                        <a:rPr sz="1000"/>
                        <a:t>Att ALLA borde tvätta håret innan de hoppar i bassängen!</a:t>
                      </a:r>
                    </a:p>
                  </a:txBody>
                  <a:tcPr>
                    <a:lnL w="0"/>
                    <a:lnR w="0"/>
                    <a:solidFill>
                      <a:prstClr val="black">
                        <a:lumOff val="100000"/>
                        <a:lumOff val="100000"/>
                      </a:prstClr>
                    </a:solidFill>
                  </a:tcPr>
                </a:tc>
              </a:tr>
              <a:tr h="0">
                <a:tc>
                  <a:txBody>
                    <a:bodyPr/>
                    <a:lstStyle/>
                    <a:p>
                      <a:pPr>
                        <a:defRPr sz="1000" b="0"/>
                      </a:pPr>
                      <a:r>
                        <a:rPr sz="1000"/>
                        <a:t>Bygga om, bygga bättre. Kanske byggnaden kan tänkas nostalgisk, men en ny byggnad blir modernare, mer ekonomiskt hållbar samt klimatsmartare.</a:t>
                      </a:r>
                    </a:p>
                  </a:txBody>
                  <a:tcPr>
                    <a:lnL w="0"/>
                    <a:lnR w="0"/>
                    <a:solidFill>
                      <a:prstClr val="black">
                        <a:lumOff val="100000"/>
                        <a:lumOff val="100000"/>
                      </a:prstClr>
                    </a:solidFill>
                  </a:tcPr>
                </a:tc>
              </a:tr>
              <a:tr h="0">
                <a:tc>
                  <a:txBody>
                    <a:bodyPr/>
                    <a:lstStyle/>
                    <a:p>
                      <a:pPr>
                        <a:defRPr sz="1000" b="0"/>
                      </a:pPr>
                      <a:r>
                        <a:rPr sz="1000"/>
                        <a:t>Olisi ihan kiva säilyttää "kuntouintipainotus". Syy miksi käyn Espoosta mieluiten Kauniaisten uimahallissa on juuri se, että siellä ei ole muuta kuin radat ja lastenallas, jolloin hallissa on aina kohtuullinen määrä ihmisiä ja rauhallinen tunnelma.</a:t>
                      </a:r>
                    </a:p>
                  </a:txBody>
                  <a:tcPr>
                    <a:lnL w="0"/>
                    <a:lnR w="0"/>
                    <a:solidFill>
                      <a:prstClr val="black">
                        <a:lumOff val="100000"/>
                        <a:lumOff val="100000"/>
                      </a:prstClr>
                    </a:solidFill>
                  </a:tcPr>
                </a:tc>
              </a:tr>
              <a:tr h="0">
                <a:tc>
                  <a:txBody>
                    <a:bodyPr/>
                    <a:lstStyle/>
                    <a:p>
                      <a:pPr>
                        <a:defRPr sz="1000" b="0"/>
                      </a:pPr>
                      <a:r>
                        <a:rPr sz="1000"/>
                        <a:t>Lasten allas voisi olla lämpimämpi!! ihan pieniä käyttäjiä paleltaa (alle 3v). Raahen uimahallissa on tosi kivasti taaperoallas laaten altaan lisäksi - vastaava syvyys kuin flamingossa joten ihan huippu 3v tai alle kohderyhmälle. Vie vain hieman tilaa mutta palvelee paljon! Ulkoallas ollut todella kiva kesäisin käyttää ja hengailla muiden granilaisten perheiden kanssa - pitäkää ihmeessä!  Suuret muut muutokset ei tarpeen, hyvä näinkin, pääasia että on. Tai laajentakaa jonkin verran sisäpihalle päin niin että muutama extrarata ja taaperoallas mahtuu mukaan niin tulee uudistusta muttei mikään massiivinen monen vuoden hanke :)</a:t>
                      </a:r>
                    </a:p>
                  </a:txBody>
                  <a:tcPr>
                    <a:lnL w="0"/>
                    <a:lnR w="0"/>
                    <a:solidFill>
                      <a:prstClr val="black">
                        <a:lumOff val="100000"/>
                        <a:lumOff val="100000"/>
                      </a:prstClr>
                    </a:solidFill>
                  </a:tcPr>
                </a:tc>
              </a:tr>
              <a:tr h="0">
                <a:tc>
                  <a:txBody>
                    <a:bodyPr/>
                    <a:lstStyle/>
                    <a:p>
                      <a:pPr>
                        <a:defRPr sz="1000" b="0"/>
                      </a:pPr>
                      <a:r>
                        <a:rPr sz="1000"/>
                        <a:t>Pitemmät aukioloajat iltaisin, aikuisvuoroja, jolloin ei olisi ruuhkaa ja meteliä</a:t>
                      </a:r>
                    </a:p>
                  </a:txBody>
                  <a:tcPr>
                    <a:lnL w="0"/>
                    <a:lnR w="0"/>
                    <a:solidFill>
                      <a:prstClr val="black">
                        <a:lumOff val="100000"/>
                        <a:lumOff val="100000"/>
                      </a:prstClr>
                    </a:solidFill>
                  </a:tcPr>
                </a:tc>
              </a:tr>
              <a:tr h="0">
                <a:tc>
                  <a:txBody>
                    <a:bodyPr/>
                    <a:lstStyle/>
                    <a:p>
                      <a:pPr>
                        <a:defRPr sz="1000" b="0"/>
                      </a:pPr>
                      <a:r>
                        <a:rPr sz="1000"/>
                        <a:t>Nopeille uimareille, kuntouimareille ja muille paikallaan kellujille eri tilat. Terapia allasta tai ratoja ei tulisi vuokrata etenkään aamuisin ja se tulisi huomioida käyjien mukaan. Käyntimaksua ei voida korottaa, muualla ympäröivässä Espoossakin kysesellä nykyisellä hinnalla saa vastaavia. Kaupunginhan se on tietysti budjetoitava, ei käyntimaksujen korotuksella. Sarjaliput 30kertaa jne tulisi olla käytössä. Kuntosali ja uintimahdollisuus samalla kortin/rannekkeen käyttökerralla mahdollista samoin kuin Espoossakin. Kauniaisessa asuvia voisi tukea edullisemmalla hinnalla. Ulkoallas plussaa. Kynttiläuinti koko pimeän kauden, nostaa laatutasoa kerralla. Salilla tulisi olla kattavasti laadukkaita laitteita jokaiselle lihasryhmälle. Kahvakuulaajat toiseen tilaan, ovat yleisellä salilla hengenvaarallisia. Ei laadukkaat laitteet voivat aiheuttaa traumoja mikä lisää tk:n palveluita ja kunnan menoja. Henkilökohtaisen personaltrainerin käyttömahdollisuus eri tilassa, valtaavat Espoossa epämiellyttävällä tavalla paikat salilla joihin Espoo on joutunut puuttumaan. Jokaiselle treenirauha mahdollisuus. Avarat tilat plussaa. Saunoja voisi olla useita vaihtoehtoja. Kauniaisessa sijanti on hyvä tällaiselle kilpailukykyiselle paikalle.</a:t>
                      </a:r>
                    </a:p>
                  </a:txBody>
                  <a:tcPr>
                    <a:lnL w="0"/>
                    <a:lnR w="0"/>
                    <a:solidFill>
                      <a:prstClr val="black">
                        <a:lumOff val="100000"/>
                        <a:lumOff val="100000"/>
                      </a:prstClr>
                    </a:solidFill>
                  </a:tcPr>
                </a:tc>
              </a:tr>
              <a:tr h="0">
                <a:tc>
                  <a:txBody>
                    <a:bodyPr/>
                    <a:lstStyle/>
                    <a:p>
                      <a:pPr>
                        <a:defRPr sz="1000" b="0"/>
                      </a:pPr>
                      <a:r>
                        <a:rPr sz="1000"/>
                        <a:t>Parkeringsplatsen kunde vara endast för simhallskunder, inte så att det är fullt under handis- eller fotbollsmatcher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273040"/>
        </p:xfrm>
        <a:graphic>
          <a:graphicData uri="http://schemas.openxmlformats.org/drawingml/2006/table">
            <a:tbl>
              <a:tblPr>
                <a:tableStyleId>{5C22544A-7EE6-4342-B048-85BDC9FD1C3A}</a:tableStyleId>
              </a:tblPr>
              <a:tblGrid>
                <a:gridCol w="8207375"/>
              </a:tblGrid>
              <a:tr h="0">
                <a:tc>
                  <a:txBody>
                    <a:bodyPr/>
                    <a:lstStyle/>
                    <a:p>
                      <a:pPr>
                        <a:defRPr sz="1000" b="0"/>
                      </a:pPr>
                      <a:r>
                        <a:rPr sz="1000"/>
                        <a:t>Stadens tjänstemän och politiker bör bekanta sig med energisnåla simhallar, bla Porin uimahalli, Hämeenlinnan uimahalli och kommande simhall i Mattby. Underhållskostnaderna (1:energi) är överlägset största kostnaderna. Genom att utnyttja bergvärme och solenergi så blir både underhållskostnaderna samt livscykel kostnaderna lägre. Staden sparar skattebetalarnas pengar på långsikt. Dagens simhall i Grankulla är en energislukare och det blir garanterat förmånligare att bygga en ny energisnål hall istället för att konvertera den nuvarande hallen till energiasnål</a:t>
                      </a:r>
                    </a:p>
                  </a:txBody>
                  <a:tcPr>
                    <a:lnL w="0"/>
                    <a:lnR w="0"/>
                    <a:solidFill>
                      <a:prstClr val="black">
                        <a:lumOff val="100000"/>
                        <a:lumOff val="100000"/>
                      </a:prstClr>
                    </a:solidFill>
                  </a:tcPr>
                </a:tc>
              </a:tr>
              <a:tr h="0">
                <a:tc>
                  <a:txBody>
                    <a:bodyPr/>
                    <a:lstStyle/>
                    <a:p>
                      <a:pPr>
                        <a:defRPr sz="1000" b="0"/>
                      </a:pPr>
                      <a:r>
                        <a:rPr sz="1000"/>
                        <a:t>Om en ny hall byggs borde man överväga 50m banor. Utebassäng med minst 25m banor skulle vara mycket fint.</a:t>
                      </a:r>
                    </a:p>
                  </a:txBody>
                  <a:tcPr>
                    <a:lnL w="0"/>
                    <a:lnR w="0"/>
                    <a:solidFill>
                      <a:prstClr val="black">
                        <a:lumOff val="100000"/>
                        <a:lumOff val="100000"/>
                      </a:prstClr>
                    </a:solidFill>
                  </a:tcPr>
                </a:tc>
              </a:tr>
              <a:tr h="0">
                <a:tc>
                  <a:txBody>
                    <a:bodyPr/>
                    <a:lstStyle/>
                    <a:p>
                      <a:pPr>
                        <a:defRPr sz="1000" b="0"/>
                      </a:pPr>
                      <a:r>
                        <a:rPr sz="1000"/>
                        <a:t>Liukumäki</a:t>
                      </a:r>
                    </a:p>
                  </a:txBody>
                  <a:tcPr>
                    <a:lnL w="0"/>
                    <a:lnR w="0"/>
                    <a:solidFill>
                      <a:prstClr val="black">
                        <a:lumOff val="100000"/>
                        <a:lumOff val="100000"/>
                      </a:prstClr>
                    </a:solidFill>
                  </a:tcPr>
                </a:tc>
              </a:tr>
              <a:tr h="0">
                <a:tc>
                  <a:txBody>
                    <a:bodyPr/>
                    <a:lstStyle/>
                    <a:p>
                      <a:pPr>
                        <a:defRPr sz="1000" b="0"/>
                      </a:pPr>
                      <a:r>
                        <a:rPr sz="1000"/>
                        <a:t>Jos laajennus tai uusi uimahalli toteutuu, niin parkkitilaa tarvitsee lisätä.</a:t>
                      </a:r>
                    </a:p>
                  </a:txBody>
                  <a:tcPr>
                    <a:lnL w="0"/>
                    <a:lnR w="0"/>
                    <a:solidFill>
                      <a:prstClr val="black">
                        <a:lumOff val="100000"/>
                        <a:lumOff val="100000"/>
                      </a:prstClr>
                    </a:solidFill>
                  </a:tcPr>
                </a:tc>
              </a:tr>
              <a:tr h="0">
                <a:tc>
                  <a:txBody>
                    <a:bodyPr/>
                    <a:lstStyle/>
                    <a:p>
                      <a:pPr>
                        <a:defRPr sz="1000" b="0"/>
                      </a:pPr>
                      <a:r>
                        <a:rPr sz="1000"/>
                        <a:t>Hallissa on tosi kylmä, siis lisää lämpöä</a:t>
                      </a:r>
                    </a:p>
                  </a:txBody>
                  <a:tcPr>
                    <a:lnL w="0"/>
                    <a:lnR w="0"/>
                    <a:solidFill>
                      <a:prstClr val="black">
                        <a:lumOff val="100000"/>
                        <a:lumOff val="100000"/>
                      </a:prstClr>
                    </a:solidFill>
                  </a:tcPr>
                </a:tc>
              </a:tr>
              <a:tr h="0">
                <a:tc>
                  <a:txBody>
                    <a:bodyPr/>
                    <a:lstStyle/>
                    <a:p>
                      <a:pPr>
                        <a:defRPr sz="1000" b="0"/>
                      </a:pPr>
                      <a:r>
                        <a:rPr sz="1000"/>
                        <a:t>Sanera och bygg till och bevara den ursprungliga hallen med övervakning och simkurser/teknikundervisning med utebassäng</a:t>
                      </a:r>
                    </a:p>
                    <a:p>
                      <a:r>
                        <a:rPr sz="1000"/>
                        <a:t>Tack och Lycka till!</a:t>
                      </a:r>
                    </a:p>
                  </a:txBody>
                  <a:tcPr>
                    <a:lnL w="0"/>
                    <a:lnR w="0"/>
                    <a:solidFill>
                      <a:prstClr val="black">
                        <a:lumOff val="100000"/>
                        <a:lumOff val="100000"/>
                      </a:prstClr>
                    </a:solidFill>
                  </a:tcPr>
                </a:tc>
              </a:tr>
              <a:tr h="0">
                <a:tc>
                  <a:txBody>
                    <a:bodyPr/>
                    <a:lstStyle/>
                    <a:p>
                      <a:pPr>
                        <a:defRPr sz="1000" b="0"/>
                      </a:pPr>
                      <a:r>
                        <a:rPr sz="1000"/>
                        <a:t>Café är viktigt, spec för frukost och lunch.</a:t>
                      </a:r>
                    </a:p>
                  </a:txBody>
                  <a:tcPr>
                    <a:lnL w="0"/>
                    <a:lnR w="0"/>
                    <a:solidFill>
                      <a:prstClr val="black">
                        <a:lumOff val="100000"/>
                        <a:lumOff val="100000"/>
                      </a:prstClr>
                    </a:solidFill>
                  </a:tcPr>
                </a:tc>
              </a:tr>
              <a:tr h="0">
                <a:tc>
                  <a:txBody>
                    <a:bodyPr/>
                    <a:lstStyle/>
                    <a:p>
                      <a:pPr>
                        <a:defRPr sz="1000" b="0"/>
                      </a:pPr>
                      <a:r>
                        <a:rPr sz="1000"/>
                        <a:t>Vesihierontapisteitä riittävästi niin, että niitä voi käyttää häiritsemättä kovasti uimareita.</a:t>
                      </a:r>
                    </a:p>
                  </a:txBody>
                  <a:tcPr>
                    <a:lnL w="0"/>
                    <a:lnR w="0"/>
                    <a:solidFill>
                      <a:prstClr val="black">
                        <a:lumOff val="100000"/>
                        <a:lumOff val="100000"/>
                      </a:prstClr>
                    </a:solidFill>
                  </a:tcPr>
                </a:tc>
              </a:tr>
              <a:tr h="0">
                <a:tc>
                  <a:txBody>
                    <a:bodyPr/>
                    <a:lstStyle/>
                    <a:p>
                      <a:pPr>
                        <a:defRPr sz="1000" b="0"/>
                      </a:pPr>
                      <a:r>
                        <a:rPr sz="1000"/>
                        <a:t>Personligen gillar jag inte den nya biljett kontroll porten. Ifall en sådan verkligen behövs, kunde den i varje fall vara bredare. Att ta sig igenom med stor simväska känns trångt o krångligt.</a:t>
                      </a:r>
                    </a:p>
                  </a:txBody>
                  <a:tcPr>
                    <a:lnL w="0"/>
                    <a:lnR w="0"/>
                    <a:solidFill>
                      <a:prstClr val="black">
                        <a:lumOff val="100000"/>
                        <a:lumOff val="100000"/>
                      </a:prstClr>
                    </a:solidFill>
                  </a:tcPr>
                </a:tc>
              </a:tr>
              <a:tr h="0">
                <a:tc>
                  <a:txBody>
                    <a:bodyPr/>
                    <a:lstStyle/>
                    <a:p>
                      <a:pPr>
                        <a:defRPr sz="1000" b="0"/>
                      </a:pPr>
                      <a:r>
                        <a:rPr sz="1000"/>
                        <a:t>Icke könsstämplat omklädningsrum och dusch</a:t>
                      </a:r>
                    </a:p>
                  </a:txBody>
                  <a:tcPr>
                    <a:lnL w="0"/>
                    <a:lnR w="0"/>
                    <a:solidFill>
                      <a:prstClr val="black">
                        <a:lumOff val="100000"/>
                        <a:lumOff val="100000"/>
                      </a:prstClr>
                    </a:solidFill>
                  </a:tcPr>
                </a:tc>
              </a:tr>
              <a:tr h="0">
                <a:tc>
                  <a:txBody>
                    <a:bodyPr/>
                    <a:lstStyle/>
                    <a:p>
                      <a:pPr>
                        <a:defRPr sz="1000" b="0"/>
                      </a:pPr>
                      <a:r>
                        <a:rPr sz="1000"/>
                        <a:t>Dedikera banor för vattenlöpare, motionssimmare snabba/långsamma, tävlingssimmare och plats för plaskare. Nu är det för trångt om saligheten!</a:t>
                      </a:r>
                    </a:p>
                  </a:txBody>
                  <a:tcPr>
                    <a:lnL w="0"/>
                    <a:lnR w="0"/>
                    <a:solidFill>
                      <a:prstClr val="black">
                        <a:lumOff val="100000"/>
                        <a:lumOff val="100000"/>
                      </a:prstClr>
                    </a:solidFill>
                  </a:tcPr>
                </a:tc>
              </a:tr>
              <a:tr h="0">
                <a:tc>
                  <a:txBody>
                    <a:bodyPr/>
                    <a:lstStyle/>
                    <a:p>
                      <a:pPr>
                        <a:defRPr sz="1000" b="0"/>
                      </a:pPr>
                      <a:r>
                        <a:rPr sz="1000"/>
                        <a:t>Bättre övervakning av personalen att alla tvättar sig före simningen.</a:t>
                      </a:r>
                    </a:p>
                  </a:txBody>
                  <a:tcPr>
                    <a:lnL w="0"/>
                    <a:lnR w="0"/>
                    <a:solidFill>
                      <a:prstClr val="black">
                        <a:lumOff val="100000"/>
                        <a:lumOff val="100000"/>
                      </a:prstClr>
                    </a:solidFill>
                  </a:tcPr>
                </a:tc>
              </a:tr>
              <a:tr h="0">
                <a:tc>
                  <a:txBody>
                    <a:bodyPr/>
                    <a:lstStyle/>
                    <a:p>
                      <a:pPr>
                        <a:defRPr sz="1000" b="0"/>
                      </a:pPr>
                      <a:r>
                        <a:rPr sz="1000"/>
                        <a:t>PItkä iso uima-allas, se varmistaisi sen että hallilla olisi vetovoimaa. Lähellä ei ole 50m sisäallasta, lähin espoonlahti ja mäkelänrinne. Nykyisen hallin tilalle mahtuisi oikein hyvin isompi allas.</a:t>
                      </a:r>
                    </a:p>
                  </a:txBody>
                  <a:tcPr>
                    <a:lnL w="0"/>
                    <a:lnR w="0"/>
                    <a:solidFill>
                      <a:prstClr val="black">
                        <a:lumOff val="100000"/>
                        <a:lumOff val="100000"/>
                      </a:prstClr>
                    </a:solidFill>
                  </a:tcPr>
                </a:tc>
              </a:tr>
              <a:tr h="0">
                <a:tc>
                  <a:txBody>
                    <a:bodyPr/>
                    <a:lstStyle/>
                    <a:p>
                      <a:pPr>
                        <a:defRPr sz="1000" b="0"/>
                      </a:pPr>
                      <a:r>
                        <a:rPr sz="1000"/>
                        <a:t>Energiaa aurinkopaneeleilla.</a:t>
                      </a:r>
                    </a:p>
                  </a:txBody>
                  <a:tcPr>
                    <a:lnL w="0"/>
                    <a:lnR w="0"/>
                    <a:solidFill>
                      <a:prstClr val="black">
                        <a:lumOff val="100000"/>
                        <a:lumOff val="100000"/>
                      </a:prstClr>
                    </a:solidFill>
                  </a:tcPr>
                </a:tc>
              </a:tr>
              <a:tr h="0">
                <a:tc>
                  <a:txBody>
                    <a:bodyPr/>
                    <a:lstStyle/>
                    <a:p>
                      <a:pPr>
                        <a:defRPr sz="1000" b="0"/>
                      </a:pPr>
                      <a:r>
                        <a:rPr sz="1000"/>
                        <a:t>För att kunna konkurrera med simhallar i närområdet bör simhallen saneras och byggas till eller förnyas helt och hållet. Nu är även ofta banorna fulla och området var man kan simma med barn är full med vattenspringare. När vi skall och simma med barnen, far vi nuförtiden till någon annan simhall, de vill inte till Grankulla simhall.</a:t>
                      </a:r>
                    </a:p>
                  </a:txBody>
                  <a:tcPr>
                    <a:lnL w="0"/>
                    <a:lnR w="0"/>
                    <a:solidFill>
                      <a:prstClr val="black">
                        <a:lumOff val="100000"/>
                        <a:lumOff val="100000"/>
                      </a:prstClr>
                    </a:solidFill>
                  </a:tcPr>
                </a:tc>
              </a:tr>
              <a:tr h="0">
                <a:tc>
                  <a:txBody>
                    <a:bodyPr/>
                    <a:lstStyle/>
                    <a:p>
                      <a:pPr>
                        <a:defRPr sz="1000" b="0"/>
                      </a:pPr>
                      <a:r>
                        <a:rPr sz="1000"/>
                        <a:t>Vad jag är villig att betala beror på vad dom finns. Vanlig bassäng som nu är jag inte villig att betala mera för, men nog om det finns tillräckligt stor varm bassäng att simma i. Simbassäng ute låter också trevligt med tanke på att Grani inte har simstrand.Hälsar frusen mamma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3340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Suihkutilat kaipaavat kyllä korjausta, muuten minusta uimahalli on just sellainen pieni ja viehättävä. Eli en kaipaa sinne juuri mitään lisää. Kahvila ei siellä ole kannatava, liian pieni käyttöaste. </a:t>
                      </a:r>
                    </a:p>
                    <a:p>
                      <a:r>
                        <a:rPr sz="1000"/>
                        <a:t>Käytän hallia itse uintiin ja myös minulla käy siellä valmennusryhmä. Olemme tyytyväisiä. En kaipaa edes terapia-allasta, toki se voisi olla hyvä sekä vanhemmalle porukalle että erityisesti uimaopetukseen.</a:t>
                      </a:r>
                    </a:p>
                  </a:txBody>
                  <a:tcPr>
                    <a:lnL w="0"/>
                    <a:lnR w="0"/>
                    <a:solidFill>
                      <a:prstClr val="black">
                        <a:lumOff val="100000"/>
                        <a:lumOff val="100000"/>
                      </a:prstClr>
                    </a:solidFill>
                  </a:tcPr>
                </a:tc>
              </a:tr>
              <a:tr h="0">
                <a:tc>
                  <a:txBody>
                    <a:bodyPr/>
                    <a:lstStyle/>
                    <a:p>
                      <a:pPr>
                        <a:defRPr sz="1000" b="0"/>
                      </a:pPr>
                      <a:r>
                        <a:rPr sz="1000"/>
                        <a:t>Aukioloajat voisivat olla viikonloppuisin pidemmät!</a:t>
                      </a:r>
                    </a:p>
                  </a:txBody>
                  <a:tcPr>
                    <a:lnL w="0"/>
                    <a:lnR w="0"/>
                    <a:solidFill>
                      <a:prstClr val="black">
                        <a:lumOff val="100000"/>
                        <a:lumOff val="100000"/>
                      </a:prstClr>
                    </a:solidFill>
                  </a:tcPr>
                </a:tc>
              </a:tr>
              <a:tr h="0">
                <a:tc>
                  <a:txBody>
                    <a:bodyPr/>
                    <a:lstStyle/>
                    <a:p>
                      <a:pPr>
                        <a:defRPr sz="1000" b="0"/>
                      </a:pPr>
                      <a:r>
                        <a:rPr sz="1000"/>
                        <a:t>Uimahallissa on harvoin kova tungos, joten parilla lisäradalla saataisiin kapasiteettia mukavasti lisää tulevaisuutta varten.</a:t>
                      </a:r>
                    </a:p>
                  </a:txBody>
                  <a:tcPr>
                    <a:lnL w="0"/>
                    <a:lnR w="0"/>
                    <a:solidFill>
                      <a:prstClr val="black">
                        <a:lumOff val="100000"/>
                        <a:lumOff val="100000"/>
                      </a:prstClr>
                    </a:solidFill>
                  </a:tcPr>
                </a:tc>
              </a:tr>
              <a:tr h="0">
                <a:tc>
                  <a:txBody>
                    <a:bodyPr/>
                    <a:lstStyle/>
                    <a:p>
                      <a:pPr>
                        <a:defRPr sz="1000" b="0"/>
                      </a:pPr>
                      <a:r>
                        <a:rPr sz="1000"/>
                        <a:t>Uimahalli on tärkeä, mutta nykyisenlainen riittää. Jos siitä tehdään ”liian hieno”, halli täyttyy espoolaisilla ja rauha on mennyttä. Parasta Granin hallissa on juuri rauhallisuus.</a:t>
                      </a:r>
                    </a:p>
                  </a:txBody>
                  <a:tcPr>
                    <a:lnL w="0"/>
                    <a:lnR w="0"/>
                    <a:solidFill>
                      <a:prstClr val="black">
                        <a:lumOff val="100000"/>
                        <a:lumOff val="100000"/>
                      </a:prstClr>
                    </a:solidFill>
                  </a:tcPr>
                </a:tc>
              </a:tr>
              <a:tr h="0">
                <a:tc>
                  <a:txBody>
                    <a:bodyPr/>
                    <a:lstStyle/>
                    <a:p>
                      <a:pPr>
                        <a:defRPr sz="1000" b="0"/>
                      </a:pPr>
                      <a:r>
                        <a:rPr sz="1000"/>
                        <a:t>Ensisijainen vaihtoehto korjaaminen, mikäli korjauskustannus huomattava niin harkittava uuden rakentamista. Mielestäni vanhan säilyttäminen on hyvä lähtökohta vaikka halli ei arkkitehtonisesti niin merkittävä.</a:t>
                      </a:r>
                    </a:p>
                  </a:txBody>
                  <a:tcPr>
                    <a:lnL w="0"/>
                    <a:lnR w="0"/>
                    <a:solidFill>
                      <a:prstClr val="black">
                        <a:lumOff val="100000"/>
                        <a:lumOff val="100000"/>
                      </a:prstClr>
                    </a:solidFill>
                  </a:tcPr>
                </a:tc>
              </a:tr>
              <a:tr h="0">
                <a:tc>
                  <a:txBody>
                    <a:bodyPr/>
                    <a:lstStyle/>
                    <a:p>
                      <a:pPr>
                        <a:defRPr sz="1000" b="0"/>
                      </a:pPr>
                      <a:r>
                        <a:rPr sz="1000"/>
                        <a:t>Flere Korgar vid ducharna för tillbehö, schampoo, tvättsvamp o.s.v.</a:t>
                      </a:r>
                    </a:p>
                  </a:txBody>
                  <a:tcPr>
                    <a:lnL w="0"/>
                    <a:lnR w="0"/>
                    <a:solidFill>
                      <a:prstClr val="black">
                        <a:lumOff val="100000"/>
                        <a:lumOff val="100000"/>
                      </a:prstClr>
                    </a:solidFill>
                  </a:tcPr>
                </a:tc>
              </a:tr>
              <a:tr h="0">
                <a:tc>
                  <a:txBody>
                    <a:bodyPr/>
                    <a:lstStyle/>
                    <a:p>
                      <a:pPr>
                        <a:defRPr sz="1000" b="0"/>
                      </a:pPr>
                      <a:r>
                        <a:rPr sz="1000"/>
                        <a:t>En ole missään muualla nähnyt yhtä epäkäytännöllistä ratkaisua, että pukuhuoneesta pitää kulkea pitkiä portaita suihkuun/altaalle. Tuosta pitäisi ehdottomasti päästä eroon; ei mitenkään vastaa nykypäivän vaatimuksia. Jos ei nykyistä hallia saa toimivaksi, paras olisi rakentaa kokonaan uusi.</a:t>
                      </a:r>
                    </a:p>
                  </a:txBody>
                  <a:tcPr>
                    <a:lnL w="0"/>
                    <a:lnR w="0"/>
                    <a:solidFill>
                      <a:prstClr val="black">
                        <a:lumOff val="100000"/>
                        <a:lumOff val="100000"/>
                      </a:prstClr>
                    </a:solidFill>
                  </a:tcPr>
                </a:tc>
              </a:tr>
              <a:tr h="0">
                <a:tc>
                  <a:txBody>
                    <a:bodyPr/>
                    <a:lstStyle/>
                    <a:p>
                      <a:pPr>
                        <a:defRPr sz="1000" b="0"/>
                      </a:pPr>
                      <a:r>
                        <a:rPr sz="1000"/>
                        <a:t>Jag Önskar en simhall med 50 m bana</a:t>
                      </a:r>
                    </a:p>
                  </a:txBody>
                  <a:tcPr>
                    <a:lnL w="0"/>
                    <a:lnR w="0"/>
                    <a:solidFill>
                      <a:prstClr val="black">
                        <a:lumOff val="100000"/>
                        <a:lumOff val="100000"/>
                      </a:prstClr>
                    </a:solidFill>
                  </a:tcPr>
                </a:tc>
              </a:tr>
              <a:tr h="0">
                <a:tc>
                  <a:txBody>
                    <a:bodyPr/>
                    <a:lstStyle/>
                    <a:p>
                      <a:pPr>
                        <a:defRPr sz="1000" b="0"/>
                      </a:pPr>
                      <a:r>
                        <a:rPr sz="1000"/>
                        <a:t>Hyvä ilmanvaihto pukutiloissa</a:t>
                      </a:r>
                    </a:p>
                  </a:txBody>
                  <a:tcPr>
                    <a:lnL w="0"/>
                    <a:lnR w="0"/>
                    <a:solidFill>
                      <a:prstClr val="black">
                        <a:lumOff val="100000"/>
                        <a:lumOff val="100000"/>
                      </a:prstClr>
                    </a:solidFill>
                  </a:tcPr>
                </a:tc>
              </a:tr>
              <a:tr h="0">
                <a:tc>
                  <a:txBody>
                    <a:bodyPr/>
                    <a:lstStyle/>
                    <a:p>
                      <a:pPr>
                        <a:defRPr sz="1000" b="0"/>
                      </a:pPr>
                      <a:r>
                        <a:rPr sz="1000"/>
                        <a:t>Respektera långvariga företagare i byggnaden</a:t>
                      </a:r>
                    </a:p>
                  </a:txBody>
                  <a:tcPr>
                    <a:lnL w="0"/>
                    <a:lnR w="0"/>
                    <a:solidFill>
                      <a:prstClr val="black">
                        <a:lumOff val="100000"/>
                        <a:lumOff val="100000"/>
                      </a:prstClr>
                    </a:solidFill>
                  </a:tcPr>
                </a:tc>
              </a:tr>
              <a:tr h="0">
                <a:tc>
                  <a:txBody>
                    <a:bodyPr/>
                    <a:lstStyle/>
                    <a:p>
                      <a:pPr>
                        <a:defRPr sz="1000" b="0"/>
                      </a:pPr>
                      <a:r>
                        <a:rPr sz="1000"/>
                        <a:t>Parkkialueen hyvä käytettävyys, pesu- ja pukutilojen siisteys ja toimivuus sekä asioiden nopeat korjaukset esim. vetämätön viemäri. Kahvila tai muu istuma-alue, josta näkisi allas alueelle.</a:t>
                      </a:r>
                    </a:p>
                  </a:txBody>
                  <a:tcPr>
                    <a:lnL w="0"/>
                    <a:lnR w="0"/>
                    <a:solidFill>
                      <a:prstClr val="black">
                        <a:lumOff val="100000"/>
                        <a:lumOff val="100000"/>
                      </a:prstClr>
                    </a:solidFill>
                  </a:tcPr>
                </a:tc>
              </a:tr>
              <a:tr h="0">
                <a:tc>
                  <a:txBody>
                    <a:bodyPr/>
                    <a:lstStyle/>
                    <a:p>
                      <a:pPr>
                        <a:defRPr sz="1000" b="0"/>
                      </a:pPr>
                      <a:r>
                        <a:rPr sz="1000"/>
                        <a:t>Pojat uivat Simmis Granissa. Rempassa kuultama Simmistä, se on suurin käyttäjäryhmä. Pieni katsomo altaan reunalle kilpailuja varten. Nykyinen valoisuus ja ilmavuus on hieno asia.</a:t>
                      </a:r>
                    </a:p>
                  </a:txBody>
                  <a:tcPr>
                    <a:lnL w="0"/>
                    <a:lnR w="0"/>
                    <a:solidFill>
                      <a:prstClr val="black">
                        <a:lumOff val="100000"/>
                        <a:lumOff val="100000"/>
                      </a:prstClr>
                    </a:solidFill>
                  </a:tcPr>
                </a:tc>
              </a:tr>
              <a:tr h="0">
                <a:tc>
                  <a:txBody>
                    <a:bodyPr/>
                    <a:lstStyle/>
                    <a:p>
                      <a:pPr>
                        <a:defRPr sz="1000" b="0"/>
                      </a:pPr>
                      <a:r>
                        <a:rPr sz="1000"/>
                        <a:t>Vesijuoksijoille pysyvästi oma rata.</a:t>
                      </a:r>
                    </a:p>
                    <a:p>
                      <a:r>
                        <a:rPr sz="1000"/>
                        <a:t>Kello pesutiloihin, kuten nytkin on.</a:t>
                      </a:r>
                    </a:p>
                  </a:txBody>
                  <a:tcPr>
                    <a:lnL w="0"/>
                    <a:lnR w="0"/>
                    <a:solidFill>
                      <a:prstClr val="black">
                        <a:lumOff val="100000"/>
                        <a:lumOff val="100000"/>
                      </a:prstClr>
                    </a:solidFill>
                  </a:tcPr>
                </a:tc>
              </a:tr>
              <a:tr h="0">
                <a:tc>
                  <a:txBody>
                    <a:bodyPr/>
                    <a:lstStyle/>
                    <a:p>
                      <a:pPr>
                        <a:defRPr sz="1000" b="0"/>
                      </a:pPr>
                      <a:r>
                        <a:rPr sz="1000"/>
                        <a:t>Nykyisen hallin laajentamien siten, että ison altaan kaikki radat ovat uimareiden käytössä olisi luuloni mukaan kohtuullisen edullinen vaihtoehto. Verrattuna ainakin kokonaan  uuden hallin rakentamiseen. Pelkästään erillisen terapia-altaan/jumppa-altaan rakentaminen laajennukseen toisi merkittävästi lisää käyttömukavuutta uimareille ja uskon, että jumppaajatkin pitäisivät tästä ratkaisusta.</a:t>
                      </a:r>
                    </a:p>
                  </a:txBody>
                  <a:tcPr>
                    <a:lnL w="0"/>
                    <a:lnR w="0"/>
                    <a:solidFill>
                      <a:prstClr val="black">
                        <a:lumOff val="100000"/>
                        <a:lumOff val="100000"/>
                      </a:prstClr>
                    </a:solidFill>
                  </a:tcPr>
                </a:tc>
              </a:tr>
              <a:tr h="0">
                <a:tc>
                  <a:txBody>
                    <a:bodyPr/>
                    <a:lstStyle/>
                    <a:p>
                      <a:pPr>
                        <a:defRPr sz="1000" b="0"/>
                      </a:pPr>
                      <a:r>
                        <a:rPr sz="1000"/>
                        <a:t>Simhallen får absolut inte slopas! Om en ny inte kan byggas, så håller vi gärna den gamla kvar som den är.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3340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Grani kunde hitta en ny typ av positionering för simhallen med att skapa en social simhall, se t.ex. på succéerna kring Löyly och Allas i Helsingfors.</a:t>
                      </a:r>
                    </a:p>
                  </a:txBody>
                  <a:tcPr>
                    <a:lnL w="0"/>
                    <a:lnR w="0"/>
                    <a:solidFill>
                      <a:prstClr val="black">
                        <a:lumOff val="100000"/>
                        <a:lumOff val="100000"/>
                      </a:prstClr>
                    </a:solidFill>
                  </a:tcPr>
                </a:tc>
              </a:tr>
              <a:tr h="0">
                <a:tc>
                  <a:txBody>
                    <a:bodyPr/>
                    <a:lstStyle/>
                    <a:p>
                      <a:pPr>
                        <a:defRPr sz="1000" b="0"/>
                      </a:pPr>
                      <a:r>
                        <a:rPr sz="1000"/>
                        <a:t>on hyvä että uimahallin yhteydessä on ohjattua jumppaa. Itse toivoisin vielä mahdollisuutta spinning tunteihin eli sisäpyöräilyyn. Tilat tulisi vaan olla paremmat eikä läpikulkumatkaa kuntosalin puolelle. Olisi myös ihana että ulkotilaa olisi hyödynnettynä esim ulkoaltaat lapsille/vauvoille ja aikuisille. Mahdollisuus auringossa oloon ja kesäpäivän viettoon ulkoaltailla koko perheen kanssa.</a:t>
                      </a:r>
                    </a:p>
                  </a:txBody>
                  <a:tcPr>
                    <a:lnL w="0"/>
                    <a:lnR w="0"/>
                    <a:solidFill>
                      <a:prstClr val="black">
                        <a:lumOff val="100000"/>
                        <a:lumOff val="100000"/>
                      </a:prstClr>
                    </a:solidFill>
                  </a:tcPr>
                </a:tc>
              </a:tr>
              <a:tr h="0">
                <a:tc>
                  <a:txBody>
                    <a:bodyPr/>
                    <a:lstStyle/>
                    <a:p>
                      <a:pPr>
                        <a:defRPr sz="1000" b="0"/>
                      </a:pPr>
                      <a:r>
                        <a:rPr sz="1000"/>
                        <a:t>Viihdykettä teineille, esim hyppytorno syvään altaaseen, vesiliukumäki pienemmille.</a:t>
                      </a:r>
                    </a:p>
                  </a:txBody>
                  <a:tcPr>
                    <a:lnL w="0"/>
                    <a:lnR w="0"/>
                    <a:solidFill>
                      <a:prstClr val="black">
                        <a:lumOff val="100000"/>
                        <a:lumOff val="100000"/>
                      </a:prstClr>
                    </a:solidFill>
                  </a:tcPr>
                </a:tc>
              </a:tr>
              <a:tr h="0">
                <a:tc>
                  <a:txBody>
                    <a:bodyPr/>
                    <a:lstStyle/>
                    <a:p>
                      <a:pPr>
                        <a:defRPr sz="1000" b="0"/>
                      </a:pPr>
                      <a:r>
                        <a:rPr sz="1000"/>
                        <a:t>Yleinen siisteys ja viihtyisyys, tällä hetkellä naisten pesutilat niin huonokuntoiset ja likaiset ettei uimahallia haluta käyttää kuin äärimmäisessä pakossa lasten vuoksi.</a:t>
                      </a:r>
                    </a:p>
                  </a:txBody>
                  <a:tcPr>
                    <a:lnL w="0"/>
                    <a:lnR w="0"/>
                    <a:solidFill>
                      <a:prstClr val="black">
                        <a:lumOff val="100000"/>
                        <a:lumOff val="100000"/>
                      </a:prstClr>
                    </a:solidFill>
                  </a:tcPr>
                </a:tc>
              </a:tr>
              <a:tr h="0">
                <a:tc>
                  <a:txBody>
                    <a:bodyPr/>
                    <a:lstStyle/>
                    <a:p>
                      <a:pPr>
                        <a:defRPr sz="1000" b="0"/>
                      </a:pPr>
                      <a:r>
                        <a:rPr sz="1000"/>
                        <a:t>Solpaneler eller andra miljövänliga energialternativ. Man kunde också söka privat finansiering.</a:t>
                      </a:r>
                    </a:p>
                  </a:txBody>
                  <a:tcPr>
                    <a:lnL w="0"/>
                    <a:lnR w="0"/>
                    <a:solidFill>
                      <a:prstClr val="black">
                        <a:lumOff val="100000"/>
                        <a:lumOff val="100000"/>
                      </a:prstClr>
                    </a:solidFill>
                  </a:tcPr>
                </a:tc>
              </a:tr>
              <a:tr h="0">
                <a:tc>
                  <a:txBody>
                    <a:bodyPr/>
                    <a:lstStyle/>
                    <a:p>
                      <a:pPr>
                        <a:defRPr sz="1000" b="0"/>
                      </a:pPr>
                      <a:r>
                        <a:rPr sz="1000"/>
                        <a:t>Nykyisellään suurin ongelma on, että uimaseura vie suurimman osan radoista ja loput ahdetaan vesikävelijöiden kanssa samaan. Lopputuloksena kuntouinnista ei tule mitään, suurin syy uintiharrastukseni lopettamiselle. Nyt kerran viikossa uintia vain siksi, että lapsi pääsee uimaan. Oma uinti jää lähinnä lapsen valvomiseksi. Eli ratakapasiteettia lisää, muulle ei ole tarvetta.</a:t>
                      </a:r>
                    </a:p>
                  </a:txBody>
                  <a:tcPr>
                    <a:lnL w="0"/>
                    <a:lnR w="0"/>
                    <a:solidFill>
                      <a:prstClr val="black">
                        <a:lumOff val="100000"/>
                        <a:lumOff val="100000"/>
                      </a:prstClr>
                    </a:solidFill>
                  </a:tcPr>
                </a:tc>
              </a:tr>
              <a:tr h="0">
                <a:tc>
                  <a:txBody>
                    <a:bodyPr/>
                    <a:lstStyle/>
                    <a:p>
                      <a:pPr>
                        <a:defRPr sz="1000" b="0"/>
                      </a:pPr>
                      <a:r>
                        <a:rPr sz="1000"/>
                        <a:t>Behåll den fina atmosfären och utsikten, utvidga gymet och se till at caféet har ett flipperspel!</a:t>
                      </a:r>
                    </a:p>
                  </a:txBody>
                  <a:tcPr>
                    <a:lnL w="0"/>
                    <a:lnR w="0"/>
                    <a:solidFill>
                      <a:prstClr val="black">
                        <a:lumOff val="100000"/>
                        <a:lumOff val="100000"/>
                      </a:prstClr>
                    </a:solidFill>
                  </a:tcPr>
                </a:tc>
              </a:tr>
              <a:tr h="0">
                <a:tc>
                  <a:txBody>
                    <a:bodyPr/>
                    <a:lstStyle/>
                    <a:p>
                      <a:pPr>
                        <a:defRPr sz="1000" b="0"/>
                      </a:pPr>
                      <a:r>
                        <a:rPr sz="1000"/>
                        <a:t>Olen käyttänyt koulusikana viikottain Simmistä ja se on nostalginen paikka. En käytä muita uimahalleja. </a:t>
                      </a:r>
                    </a:p>
                    <a:p>
                      <a:r>
                        <a:rPr sz="1000"/>
                        <a:t>Tämän vuoksi toivon sen säilyvän samannäköisenä ja toiminnoiltaan samana.</a:t>
                      </a:r>
                    </a:p>
                    <a:p>
                      <a:endParaRPr sz="1000"/>
                    </a:p>
                    <a:p>
                      <a:r>
                        <a:rPr sz="1000"/>
                        <a:t>Kunto- ja jumppasalina minulla on Esport Center, Mankkaalta.</a:t>
                      </a:r>
                    </a:p>
                  </a:txBody>
                  <a:tcPr>
                    <a:lnL w="0"/>
                    <a:lnR w="0"/>
                    <a:solidFill>
                      <a:prstClr val="black">
                        <a:lumOff val="100000"/>
                        <a:lumOff val="100000"/>
                      </a:prstClr>
                    </a:solidFill>
                  </a:tcPr>
                </a:tc>
              </a:tr>
              <a:tr h="0">
                <a:tc>
                  <a:txBody>
                    <a:bodyPr/>
                    <a:lstStyle/>
                    <a:p>
                      <a:pPr>
                        <a:defRPr sz="1000" b="0"/>
                      </a:pPr>
                      <a:r>
                        <a:rPr sz="1000"/>
                        <a:t>Använd Lojo simmhall som förebild den har allt!</a:t>
                      </a:r>
                    </a:p>
                  </a:txBody>
                  <a:tcPr>
                    <a:lnL w="0"/>
                    <a:lnR w="0"/>
                    <a:solidFill>
                      <a:prstClr val="black">
                        <a:lumOff val="100000"/>
                        <a:lumOff val="100000"/>
                      </a:prstClr>
                    </a:solidFill>
                  </a:tcPr>
                </a:tc>
              </a:tr>
              <a:tr h="0">
                <a:tc>
                  <a:txBody>
                    <a:bodyPr/>
                    <a:lstStyle/>
                    <a:p>
                      <a:pPr>
                        <a:defRPr sz="1000" b="0"/>
                      </a:pPr>
                      <a:r>
                        <a:rPr sz="1000"/>
                        <a:t>Tunnelma on hallissa hyvÃ¤ eli se pitÃ¤isi sÃ¤ilyttÃ¤Ã¤ðŸ˜€Perusasiat on kunnossa,mutta halli on vanha ja tarvitsee pÃ¤ivitystÃ¤.Erilaiset ryhmÃ¤t tulee jatkossakin huomioida ja kaikille pitÃ¤Ã¤ lÃ¶ytyÃ¤ tilaa hallista.</a:t>
                      </a:r>
                    </a:p>
                  </a:txBody>
                  <a:tcPr>
                    <a:lnL w="0"/>
                    <a:lnR w="0"/>
                    <a:solidFill>
                      <a:prstClr val="black">
                        <a:lumOff val="100000"/>
                        <a:lumOff val="100000"/>
                      </a:prstClr>
                    </a:solidFill>
                  </a:tcPr>
                </a:tc>
              </a:tr>
              <a:tr h="0">
                <a:tc>
                  <a:txBody>
                    <a:bodyPr/>
                    <a:lstStyle/>
                    <a:p>
                      <a:pPr>
                        <a:defRPr sz="1000" b="0"/>
                      </a:pPr>
                      <a:r>
                        <a:rPr sz="1000"/>
                        <a:t>Ponnahduslauta 3 metristä</a:t>
                      </a:r>
                    </a:p>
                  </a:txBody>
                  <a:tcPr>
                    <a:lnL w="0"/>
                    <a:lnR w="0"/>
                    <a:solidFill>
                      <a:prstClr val="black">
                        <a:lumOff val="100000"/>
                        <a:lumOff val="100000"/>
                      </a:prstClr>
                    </a:solidFill>
                  </a:tcPr>
                </a:tc>
              </a:tr>
              <a:tr h="0">
                <a:tc>
                  <a:txBody>
                    <a:bodyPr/>
                    <a:lstStyle/>
                    <a:p>
                      <a:pPr>
                        <a:defRPr sz="1000" b="0"/>
                      </a:pPr>
                      <a:r>
                        <a:rPr sz="1000"/>
                        <a:t>Kysely pitäisi olla granidialogissa</a:t>
                      </a:r>
                    </a:p>
                  </a:txBody>
                  <a:tcPr>
                    <a:lnL w="0"/>
                    <a:lnR w="0"/>
                    <a:solidFill>
                      <a:prstClr val="black">
                        <a:lumOff val="100000"/>
                        <a:lumOff val="100000"/>
                      </a:prstClr>
                    </a:solidFill>
                  </a:tcPr>
                </a:tc>
              </a:tr>
              <a:tr h="0">
                <a:tc>
                  <a:txBody>
                    <a:bodyPr/>
                    <a:lstStyle/>
                    <a:p>
                      <a:pPr>
                        <a:defRPr sz="1000" b="0"/>
                      </a:pPr>
                      <a:r>
                        <a:rPr sz="1000"/>
                        <a:t>Omklädningsrummen och duschrummet man kan hyra (mot stora parkeringen) är i uselt skick. Kunde man utvidga åt det håller och göra terapibassäng av den ytan?</a:t>
                      </a:r>
                    </a:p>
                  </a:txBody>
                  <a:tcPr>
                    <a:lnL w="0"/>
                    <a:lnR w="0"/>
                    <a:solidFill>
                      <a:prstClr val="black">
                        <a:lumOff val="100000"/>
                        <a:lumOff val="100000"/>
                      </a:prstClr>
                    </a:solidFill>
                  </a:tcPr>
                </a:tc>
              </a:tr>
              <a:tr h="0">
                <a:tc>
                  <a:txBody>
                    <a:bodyPr/>
                    <a:lstStyle/>
                    <a:p>
                      <a:pPr>
                        <a:defRPr sz="1000" b="0"/>
                      </a:pPr>
                      <a:r>
                        <a:rPr sz="1000"/>
                        <a:t>Mikäli uimahallin korjaus ja laajennus pitäisivät hallin käytössä seuraavat 10 vuotta ilman remppoja niin se olisi hyvä vaihtoehto. Muuten uuden hallin rakennus kuulostaa järkevälle.</a:t>
                      </a:r>
                    </a:p>
                  </a:txBody>
                  <a:tcPr>
                    <a:lnL w="0"/>
                    <a:lnR w="0"/>
                    <a:solidFill>
                      <a:prstClr val="black">
                        <a:lumOff val="100000"/>
                        <a:lumOff val="100000"/>
                      </a:prstClr>
                    </a:solidFill>
                  </a:tcPr>
                </a:tc>
              </a:tr>
              <a:tr h="0">
                <a:tc>
                  <a:txBody>
                    <a:bodyPr/>
                    <a:lstStyle/>
                    <a:p>
                      <a:pPr>
                        <a:defRPr sz="1000" b="0"/>
                      </a:pPr>
                      <a:r>
                        <a:rPr sz="1000"/>
                        <a:t>Ångbastu</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724400"/>
        </p:xfrm>
        <a:graphic>
          <a:graphicData uri="http://schemas.openxmlformats.org/drawingml/2006/table">
            <a:tbl>
              <a:tblPr>
                <a:tableStyleId>{5C22544A-7EE6-4342-B048-85BDC9FD1C3A}</a:tableStyleId>
              </a:tblPr>
              <a:tblGrid>
                <a:gridCol w="8207375"/>
              </a:tblGrid>
              <a:tr h="0">
                <a:tc>
                  <a:txBody>
                    <a:bodyPr/>
                    <a:lstStyle/>
                    <a:p>
                      <a:pPr>
                        <a:defRPr sz="1000" b="0"/>
                      </a:pPr>
                      <a:r>
                        <a:rPr sz="1000"/>
                        <a:t>Suihkut olisi korkea aika saada kuntoon!!!!</a:t>
                      </a:r>
                    </a:p>
                  </a:txBody>
                  <a:tcPr>
                    <a:lnL w="0"/>
                    <a:lnR w="0"/>
                    <a:solidFill>
                      <a:prstClr val="black">
                        <a:lumOff val="100000"/>
                        <a:lumOff val="100000"/>
                      </a:prstClr>
                    </a:solidFill>
                  </a:tcPr>
                </a:tc>
              </a:tr>
              <a:tr h="0">
                <a:tc>
                  <a:txBody>
                    <a:bodyPr/>
                    <a:lstStyle/>
                    <a:p>
                      <a:pPr>
                        <a:defRPr sz="1000" b="0"/>
                      </a:pPr>
                      <a:r>
                        <a:rPr sz="1000"/>
                        <a:t>Kohtaan muu ei ottanut vastaan tekstiä!!</a:t>
                      </a:r>
                    </a:p>
                    <a:p>
                      <a:r>
                        <a:rPr sz="1000"/>
                        <a:t>Vesijumppa-allas erikseen!! Ei mitään kylpylää! Joku katsomo, minkä alle esim kuntosali tms</a:t>
                      </a:r>
                    </a:p>
                  </a:txBody>
                  <a:tcPr>
                    <a:lnL w="0"/>
                    <a:lnR w="0"/>
                    <a:solidFill>
                      <a:prstClr val="black">
                        <a:lumOff val="100000"/>
                        <a:lumOff val="100000"/>
                      </a:prstClr>
                    </a:solidFill>
                  </a:tcPr>
                </a:tc>
              </a:tr>
              <a:tr h="0">
                <a:tc>
                  <a:txBody>
                    <a:bodyPr/>
                    <a:lstStyle/>
                    <a:p>
                      <a:pPr>
                        <a:defRPr sz="1000" b="0"/>
                      </a:pPr>
                      <a:r>
                        <a:rPr sz="1000"/>
                        <a:t>50m rata</a:t>
                      </a:r>
                    </a:p>
                  </a:txBody>
                  <a:tcPr>
                    <a:lnL w="0"/>
                    <a:lnR w="0"/>
                    <a:solidFill>
                      <a:prstClr val="black">
                        <a:lumOff val="100000"/>
                        <a:lumOff val="100000"/>
                      </a:prstClr>
                    </a:solidFill>
                  </a:tcPr>
                </a:tc>
              </a:tr>
              <a:tr h="0">
                <a:tc>
                  <a:txBody>
                    <a:bodyPr/>
                    <a:lstStyle/>
                    <a:p>
                      <a:pPr>
                        <a:defRPr sz="1000" b="0"/>
                      </a:pPr>
                      <a:r>
                        <a:rPr sz="1000"/>
                        <a:t>Bana för vattenlöpare</a:t>
                      </a:r>
                    </a:p>
                  </a:txBody>
                  <a:tcPr>
                    <a:lnL w="0"/>
                    <a:lnR w="0"/>
                    <a:solidFill>
                      <a:prstClr val="black">
                        <a:lumOff val="100000"/>
                        <a:lumOff val="100000"/>
                      </a:prstClr>
                    </a:solidFill>
                  </a:tcPr>
                </a:tc>
              </a:tr>
              <a:tr h="0">
                <a:tc>
                  <a:txBody>
                    <a:bodyPr/>
                    <a:lstStyle/>
                    <a:p>
                      <a:pPr>
                        <a:defRPr sz="1000" b="0"/>
                      </a:pPr>
                      <a:r>
                        <a:rPr sz="1000"/>
                        <a:t>En fungerande simhall är viktig för barn, skolelever, vuxna, seniorer, o rehabiliteringbo tävlingssimmare. Vad ni än gör planera det väl, gör ej samma fel som i Esbo, Hagalund o Esbo Centrum. Läget helt katastrofalt. Malms simhall däremot är fungerande liksom Nordsjö o Alberga (utom skåpen), av dem som är 25m. Grankulla simhall var i tiderna bra då man gick i skolan o simskola. Huruvida det är bättre att renovera eller bygga nytt beror på kostnader o vad som är tekniskt möjligt.</a:t>
                      </a:r>
                    </a:p>
                  </a:txBody>
                  <a:tcPr>
                    <a:lnL w="0"/>
                    <a:lnR w="0"/>
                    <a:solidFill>
                      <a:prstClr val="black">
                        <a:lumOff val="100000"/>
                        <a:lumOff val="100000"/>
                      </a:prstClr>
                    </a:solidFill>
                  </a:tcPr>
                </a:tc>
              </a:tr>
              <a:tr h="0">
                <a:tc>
                  <a:txBody>
                    <a:bodyPr/>
                    <a:lstStyle/>
                    <a:p>
                      <a:pPr>
                        <a:defRPr sz="1000" b="0"/>
                      </a:pPr>
                      <a:r>
                        <a:rPr sz="1000"/>
                        <a:t>UimHalli on tärkeä kilpauinnin paikka</a:t>
                      </a:r>
                    </a:p>
                  </a:txBody>
                  <a:tcPr>
                    <a:lnL w="0"/>
                    <a:lnR w="0"/>
                    <a:solidFill>
                      <a:prstClr val="black">
                        <a:lumOff val="100000"/>
                        <a:lumOff val="100000"/>
                      </a:prstClr>
                    </a:solidFill>
                  </a:tcPr>
                </a:tc>
              </a:tr>
              <a:tr h="0">
                <a:tc>
                  <a:txBody>
                    <a:bodyPr/>
                    <a:lstStyle/>
                    <a:p>
                      <a:pPr>
                        <a:defRPr sz="1000" b="0"/>
                      </a:pPr>
                      <a:r>
                        <a:rPr sz="1000"/>
                        <a:t>Uimahalli on tyylikäs kokonaisuus. Ei laajennusta. Suihkutilat ja saunojen lattialaatat pitäisi uusia.</a:t>
                      </a:r>
                    </a:p>
                    <a:p>
                      <a:endParaRPr sz="1000"/>
                    </a:p>
                    <a:p>
                      <a:r>
                        <a:rPr sz="1000"/>
                        <a:t>++ Saunat hyvät ja toimivat.</a:t>
                      </a:r>
                    </a:p>
                  </a:txBody>
                  <a:tcPr>
                    <a:lnL w="0"/>
                    <a:lnR w="0"/>
                    <a:solidFill>
                      <a:prstClr val="black">
                        <a:lumOff val="100000"/>
                        <a:lumOff val="100000"/>
                      </a:prstClr>
                    </a:solidFill>
                  </a:tcPr>
                </a:tc>
              </a:tr>
              <a:tr h="0">
                <a:tc>
                  <a:txBody>
                    <a:bodyPr/>
                    <a:lstStyle/>
                    <a:p>
                      <a:pPr>
                        <a:defRPr sz="1000" b="0"/>
                      </a:pPr>
                      <a:r>
                        <a:rPr sz="1000"/>
                        <a:t>Nykyiset palvelut jatkuvan samoilla yrittäjillä. Sekä kahvila/lounaspaikka.</a:t>
                      </a:r>
                    </a:p>
                  </a:txBody>
                  <a:tcPr>
                    <a:lnL w="0"/>
                    <a:lnR w="0"/>
                    <a:solidFill>
                      <a:prstClr val="black">
                        <a:lumOff val="100000"/>
                        <a:lumOff val="100000"/>
                      </a:prstClr>
                    </a:solidFill>
                  </a:tcPr>
                </a:tc>
              </a:tr>
              <a:tr h="0">
                <a:tc>
                  <a:txBody>
                    <a:bodyPr/>
                    <a:lstStyle/>
                    <a:p>
                      <a:pPr>
                        <a:defRPr sz="1000" b="0"/>
                      </a:pPr>
                      <a:r>
                        <a:rPr sz="1000"/>
                        <a:t>Viihtyisämmät pukuhuoneet, kuntosali isompi</a:t>
                      </a:r>
                    </a:p>
                  </a:txBody>
                  <a:tcPr>
                    <a:lnL w="0"/>
                    <a:lnR w="0"/>
                    <a:solidFill>
                      <a:prstClr val="black">
                        <a:lumOff val="100000"/>
                        <a:lumOff val="100000"/>
                      </a:prstClr>
                    </a:solidFill>
                  </a:tcPr>
                </a:tc>
              </a:tr>
              <a:tr h="0">
                <a:tc>
                  <a:txBody>
                    <a:bodyPr/>
                    <a:lstStyle/>
                    <a:p>
                      <a:pPr>
                        <a:defRPr sz="1000" b="0"/>
                      </a:pPr>
                      <a:r>
                        <a:rPr sz="1000"/>
                        <a:t>Toivoisin, että suihkutiloissa olisi saippuaa vartalon pesemistä varten, kuten esimerkiksi Leppävaaran uimahallissa. Olisi myös hienoa, jos pukuhuoneiden kaapit lukittuisivat ja aukeisivat älyrannekkeilla. Samalla uintikerrat voisi ladata rannekkeisiin ja kortit jäisivät pois. Suihkutilojen kaikkiin suihkuihin toivoisin lämpötilan säätöä ja tunnistinta, joka lopettaa veden suihkuttamisen kun suihkun edestä poistutaan. Nykyiset ajoitetut suihkun pituudet ja kylmä vesi eivät ole houkuttelevia ja lämpötilasäätöiset suihkut ovat usein varattuja. </a:t>
                      </a:r>
                    </a:p>
                    <a:p>
                      <a:endParaRPr sz="1000"/>
                    </a:p>
                    <a:p>
                      <a:r>
                        <a:rPr sz="1000"/>
                        <a:t>Uimahallissa positiivista ovat radat ja sauna, tosin ratojen vähyys yhdistettynä uimakouluihin ja muihin vesilajeihin pienentää kuntouimareiden ja vesijuoksijoiden mahdollisuutta harrastaa samanaikaisesti. Kauniaisten uimahallissa on ihanaa se, että useimpina aikoina saa uida rauhassa ja vesi on hyvälaatuista ja kirkasta. Aamuisin on kuitenkin myös toinen ruuhkapiikki, jonka vuoksi toivoisin ratoja olevan enemmän. Ulkoallas lisäisi kesäajan uimatilaa, olisi mahtavaa saada esimerkiksi muutama 50 metrin rata ulos. Pieneen maauimalaan voisi myös lisätä lastenaltaan, jossa aktiviteetteja olisi enemmän kuin sisäaltaalla.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0596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Jos hallia peruskorjataan/laajennetaan tai suunnitellaan uusi halli, pidän tärkeänä rittävien ratojen pitämisen kuntouintiin ja harrasteuintiin varattuna (ei mitään hyppytelineitä/poresyteemejä uintiin varatuilla radoilla). Mahdollinen uusi halli antaisi varmaan mahdollisuuden rakentaa 50-metriset uintiradat sekä parantaa lastenaltaan/-toimintojen virikkeellisyyttä (ulkoaluetta koskee sama toive: alue toimii jokseenkin hyvin pienten lasten pulikointikäytössä jo nykyisin kesällä - lasten uintiliikuntamahdollisuuksien kohentaminen myös kesäaikana olisi toivottavaa (uintiaktiviteetteja ulkoalueelle) - Leppävaaraan on pitkä matka alakouluikäisten yksin kulkea kesäaikaan ja sekin alkaa olla jo ruuhkainen.</a:t>
                      </a:r>
                    </a:p>
                    <a:p>
                      <a:r>
                        <a:rPr sz="1000"/>
                        <a:t>Lopuksi: Kiitos hallin henkilökunnalle nykyisen "vanhenevan" hallimme pitämisestä siistinä ja mukavana uintipaikkana.</a:t>
                      </a:r>
                    </a:p>
                  </a:txBody>
                  <a:tcPr>
                    <a:lnL w="0"/>
                    <a:lnR w="0"/>
                    <a:solidFill>
                      <a:prstClr val="black">
                        <a:lumOff val="100000"/>
                        <a:lumOff val="100000"/>
                      </a:prstClr>
                    </a:solidFill>
                  </a:tcPr>
                </a:tc>
              </a:tr>
              <a:tr h="0">
                <a:tc>
                  <a:txBody>
                    <a:bodyPr/>
                    <a:lstStyle/>
                    <a:p>
                      <a:pPr>
                        <a:defRPr sz="1000" b="0"/>
                      </a:pPr>
                      <a:r>
                        <a:rPr sz="1000"/>
                        <a:t>Parkkitila on sekava. Uimahallin pysäköintiä käyttävät myös urheilukentän, palloiluhallin ja koulun palveluita käyttävät henkilöt.</a:t>
                      </a:r>
                    </a:p>
                  </a:txBody>
                  <a:tcPr>
                    <a:lnL w="0"/>
                    <a:lnR w="0"/>
                    <a:solidFill>
                      <a:prstClr val="black">
                        <a:lumOff val="100000"/>
                        <a:lumOff val="100000"/>
                      </a:prstClr>
                    </a:solidFill>
                  </a:tcPr>
                </a:tc>
              </a:tr>
              <a:tr h="0">
                <a:tc>
                  <a:txBody>
                    <a:bodyPr/>
                    <a:lstStyle/>
                    <a:p>
                      <a:pPr>
                        <a:defRPr sz="1000" b="0"/>
                      </a:pPr>
                      <a:r>
                        <a:rPr sz="1000"/>
                        <a:t>Auki koko kesän :)</a:t>
                      </a:r>
                    </a:p>
                  </a:txBody>
                  <a:tcPr>
                    <a:lnL w="0"/>
                    <a:lnR w="0"/>
                    <a:solidFill>
                      <a:prstClr val="black">
                        <a:lumOff val="100000"/>
                        <a:lumOff val="100000"/>
                      </a:prstClr>
                    </a:solidFill>
                  </a:tcPr>
                </a:tc>
              </a:tr>
              <a:tr h="0">
                <a:tc>
                  <a:txBody>
                    <a:bodyPr/>
                    <a:lstStyle/>
                    <a:p>
                      <a:pPr>
                        <a:defRPr sz="1000" b="0"/>
                      </a:pPr>
                      <a:r>
                        <a:rPr sz="1000"/>
                        <a:t>Kovaääninen siivous tapahtuisi hiljaisempana ajankohtana. Siivooja ei paukuttelisi kovaäänisesti pukukoppien ovia niitä siivotessaan.</a:t>
                      </a:r>
                    </a:p>
                  </a:txBody>
                  <a:tcPr>
                    <a:lnL w="0"/>
                    <a:lnR w="0"/>
                    <a:solidFill>
                      <a:prstClr val="black">
                        <a:lumOff val="100000"/>
                        <a:lumOff val="100000"/>
                      </a:prstClr>
                    </a:solidFill>
                  </a:tcPr>
                </a:tc>
              </a:tr>
              <a:tr h="0">
                <a:tc>
                  <a:txBody>
                    <a:bodyPr/>
                    <a:lstStyle/>
                    <a:p>
                      <a:pPr>
                        <a:defRPr sz="1000" b="0"/>
                      </a:pPr>
                      <a:r>
                        <a:rPr sz="1000"/>
                        <a:t>Että mahdollisen laajentamisen tai uudelleen rakentamisen otetaan huomioon uimahallin käyttäjien autopaikoitus tarpeet huomioidaan siten että paikkoja on riittävästi. Nyt ehkä paikkoja on riittävästi jos ne olisivat vain uimahallin käyttäjien käytössä.  Nyt suuri osa paikoista on vastapuolella olevan urheiluhallin asiakkaiden  käytössä ja silloin tällöin viereisen urheilukentän käyttäjien käytössä</a:t>
                      </a:r>
                    </a:p>
                  </a:txBody>
                  <a:tcPr>
                    <a:lnL w="0"/>
                    <a:lnR w="0"/>
                    <a:solidFill>
                      <a:prstClr val="black">
                        <a:lumOff val="100000"/>
                        <a:lumOff val="100000"/>
                      </a:prstClr>
                    </a:solidFill>
                  </a:tcPr>
                </a:tc>
              </a:tr>
              <a:tr h="0">
                <a:tc>
                  <a:txBody>
                    <a:bodyPr/>
                    <a:lstStyle/>
                    <a:p>
                      <a:pPr>
                        <a:defRPr sz="1000" b="0"/>
                      </a:pPr>
                      <a:r>
                        <a:rPr sz="1000"/>
                        <a:t>IPhonella ei voinut täyttää tämän kyselyn Muu-kenttää. Olisin valinnut ykköstarpeeksi 3-metrin hyppytornin</a:t>
                      </a:r>
                    </a:p>
                  </a:txBody>
                  <a:tcPr>
                    <a:lnL w="0"/>
                    <a:lnR w="0"/>
                    <a:solidFill>
                      <a:prstClr val="black">
                        <a:lumOff val="100000"/>
                        <a:lumOff val="100000"/>
                      </a:prstClr>
                    </a:solidFill>
                  </a:tcPr>
                </a:tc>
              </a:tr>
              <a:tr h="0">
                <a:tc>
                  <a:txBody>
                    <a:bodyPr/>
                    <a:lstStyle/>
                    <a:p>
                      <a:pPr>
                        <a:defRPr sz="1000" b="0"/>
                      </a:pPr>
                      <a:r>
                        <a:rPr sz="1000"/>
                        <a:t>Att det skulle vara varmare vatten i barnbassängen oberoende om det görs några ändringar.</a:t>
                      </a:r>
                    </a:p>
                  </a:txBody>
                  <a:tcPr>
                    <a:lnL w="0"/>
                    <a:lnR w="0"/>
                    <a:solidFill>
                      <a:prstClr val="black">
                        <a:lumOff val="100000"/>
                        <a:lumOff val="100000"/>
                      </a:prstClr>
                    </a:solidFill>
                  </a:tcPr>
                </a:tc>
              </a:tr>
              <a:tr h="0">
                <a:tc>
                  <a:txBody>
                    <a:bodyPr/>
                    <a:lstStyle/>
                    <a:p>
                      <a:pPr>
                        <a:defRPr sz="1000" b="0"/>
                      </a:pPr>
                      <a:r>
                        <a:rPr sz="1000"/>
                        <a:t>Separat bassäng för ledd vattengymnastik</a:t>
                      </a:r>
                    </a:p>
                  </a:txBody>
                  <a:tcPr>
                    <a:lnL w="0"/>
                    <a:lnR w="0"/>
                    <a:solidFill>
                      <a:prstClr val="black">
                        <a:lumOff val="100000"/>
                        <a:lumOff val="100000"/>
                      </a:prstClr>
                    </a:solidFill>
                  </a:tcPr>
                </a:tc>
              </a:tr>
              <a:tr h="0">
                <a:tc>
                  <a:txBody>
                    <a:bodyPr/>
                    <a:lstStyle/>
                    <a:p>
                      <a:pPr>
                        <a:defRPr sz="1000" b="0"/>
                      </a:pPr>
                      <a:r>
                        <a:rPr sz="1000"/>
                        <a:t>Kauniaisten hallin paras puoli mielestäni on sijainti keskeisellä paikalla ja kävelymatkan päässä monille. Myös meille kuntarajalla asuville Espoolaisille. Ehkä juuri pienuutensa ansiosta siellä on mukavaa ja rauhallista toisin kuin Espoon halleissa jotka ovat ihan "täyteenammuttuja". Uudistukset ja monipuolisempien palvelujen halli olisi toki mukava, mutta jos se tapahtuu sen kustannuksella, että halli kiinni pitkään ja pääsymaksut nousevat kohtuuttomiksi, se ei ole ehkä sen arvoista. Vuosia hallissa käytyämme henkilökuntakin tullut tutuksi, ja rento, "kodinomainen tunnelma". Lasten vahtiminenkin onnistuu paremmin kuin suurissa halleissa. Haastetta tuovat Simmiksen treenit ja uimakoulut,  jolloin ehkä toivoisi lisäratoja. Ulkoalue on viehättävä kesänviettopaikka lastenaltaineen ja nurmikkojumppineen. Kiva lisä olisi aikuisten allas, joka sitten kyllä veisi suurimman osan nurmialueesta...Toivottavasti halli säilyy jossain muodossaan, on ollut meidän perheelle tärkeä paikka. Ja varmasti monelle muullekin.</a:t>
                      </a:r>
                    </a:p>
                  </a:txBody>
                  <a:tcPr>
                    <a:lnL w="0"/>
                    <a:lnR w="0"/>
                    <a:solidFill>
                      <a:prstClr val="black">
                        <a:lumOff val="100000"/>
                        <a:lumOff val="100000"/>
                      </a:prstClr>
                    </a:solidFill>
                  </a:tcPr>
                </a:tc>
              </a:tr>
              <a:tr h="0">
                <a:tc>
                  <a:txBody>
                    <a:bodyPr/>
                    <a:lstStyle/>
                    <a:p>
                      <a:pPr>
                        <a:defRPr sz="1000" b="0"/>
                      </a:pPr>
                      <a:r>
                        <a:rPr sz="1000"/>
                        <a:t>Skylta ordentligt om att inte använda starka dofter!! Få människor att förstå att starka dofter är ett verkligt problem för många!</a:t>
                      </a:r>
                    </a:p>
                  </a:txBody>
                  <a:tcPr>
                    <a:lnL w="0"/>
                    <a:lnR w="0"/>
                    <a:solidFill>
                      <a:prstClr val="black">
                        <a:lumOff val="100000"/>
                        <a:lumOff val="100000"/>
                      </a:prstClr>
                    </a:solidFill>
                  </a:tcPr>
                </a:tc>
              </a:tr>
              <a:tr h="0">
                <a:tc>
                  <a:txBody>
                    <a:bodyPr/>
                    <a:lstStyle/>
                    <a:p>
                      <a:pPr>
                        <a:defRPr sz="1000" b="0"/>
                      </a:pPr>
                      <a:r>
                        <a:rPr sz="1000"/>
                        <a:t>Hyppytorni! Hyvää henkilökuntaa.</a:t>
                      </a:r>
                    </a:p>
                  </a:txBody>
                  <a:tcPr>
                    <a:lnL w="0"/>
                    <a:lnR w="0"/>
                    <a:solidFill>
                      <a:prstClr val="black">
                        <a:lumOff val="100000"/>
                        <a:lumOff val="100000"/>
                      </a:prstClr>
                    </a:solidFill>
                  </a:tcPr>
                </a:tc>
              </a:tr>
              <a:tr h="0">
                <a:tc>
                  <a:txBody>
                    <a:bodyPr/>
                    <a:lstStyle/>
                    <a:p>
                      <a:pPr>
                        <a:defRPr sz="1000" b="0"/>
                      </a:pPr>
                      <a:r>
                        <a:rPr sz="1000"/>
                        <a:t>Huomiokaa aamu-uimareita jotka vuodesta toisee käyvät. Ei Hellun kovaäänistä jumpaa muutamalle ihmisella aamuisin. Myös että ratoja saa varata on häiritsevää.</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6024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Radan pituus 50 m, jonka voisi tarvittaessa jakaa kahdeksi 25 metrin radaksi.</a:t>
                      </a:r>
                    </a:p>
                    <a:p>
                      <a:endParaRPr sz="1000"/>
                    </a:p>
                    <a:p>
                      <a:r>
                        <a:rPr sz="1000"/>
                        <a:t>Ratoja riittävästi ja radan leveys nykyisiä ratoja leveämmäksi.</a:t>
                      </a:r>
                    </a:p>
                  </a:txBody>
                  <a:tcPr>
                    <a:lnL w="0"/>
                    <a:lnR w="0"/>
                    <a:solidFill>
                      <a:prstClr val="black">
                        <a:lumOff val="100000"/>
                        <a:lumOff val="100000"/>
                      </a:prstClr>
                    </a:solidFill>
                  </a:tcPr>
                </a:tc>
              </a:tr>
              <a:tr h="0">
                <a:tc>
                  <a:txBody>
                    <a:bodyPr/>
                    <a:lstStyle/>
                    <a:p>
                      <a:pPr>
                        <a:defRPr sz="1000" b="0"/>
                      </a:pPr>
                      <a:r>
                        <a:rPr sz="1000"/>
                        <a:t>Uimahalli Kauniaisissa on hieno ja toivoisin sen säilyvän.</a:t>
                      </a:r>
                    </a:p>
                  </a:txBody>
                  <a:tcPr>
                    <a:lnL w="0"/>
                    <a:lnR w="0"/>
                    <a:solidFill>
                      <a:prstClr val="black">
                        <a:lumOff val="100000"/>
                        <a:lumOff val="100000"/>
                      </a:prstClr>
                    </a:solidFill>
                  </a:tcPr>
                </a:tc>
              </a:tr>
              <a:tr h="0">
                <a:tc>
                  <a:txBody>
                    <a:bodyPr/>
                    <a:lstStyle/>
                    <a:p>
                      <a:pPr>
                        <a:defRPr sz="1000" b="0"/>
                      </a:pPr>
                      <a:r>
                        <a:rPr sz="1000"/>
                        <a:t>Toivon että uinti mahdollisuus säilyy kaupungissamme.minulla ei ole autoa ja bussilla kulkeminen vanhetessa tulee haastavaksi.kun kesät ovat kuumat ja vesistöt täynnä levää, eikä ole mökkiä ja sielläkin voi olla levää,toivoisin uimahallin olevan auki edes lyhyemmän ajan koko kesän.</a:t>
                      </a:r>
                    </a:p>
                  </a:txBody>
                  <a:tcPr>
                    <a:lnL w="0"/>
                    <a:lnR w="0"/>
                    <a:solidFill>
                      <a:prstClr val="black">
                        <a:lumOff val="100000"/>
                        <a:lumOff val="100000"/>
                      </a:prstClr>
                    </a:solidFill>
                  </a:tcPr>
                </a:tc>
              </a:tr>
              <a:tr h="0">
                <a:tc>
                  <a:txBody>
                    <a:bodyPr/>
                    <a:lstStyle/>
                    <a:p>
                      <a:pPr>
                        <a:defRPr sz="1000" b="0"/>
                      </a:pPr>
                      <a:r>
                        <a:rPr sz="1000"/>
                        <a:t>Lämmin vesi</a:t>
                      </a:r>
                    </a:p>
                  </a:txBody>
                  <a:tcPr>
                    <a:lnL w="0"/>
                    <a:lnR w="0"/>
                    <a:solidFill>
                      <a:prstClr val="black">
                        <a:lumOff val="100000"/>
                        <a:lumOff val="100000"/>
                      </a:prstClr>
                    </a:solidFill>
                  </a:tcPr>
                </a:tc>
              </a:tr>
              <a:tr h="0">
                <a:tc>
                  <a:txBody>
                    <a:bodyPr/>
                    <a:lstStyle/>
                    <a:p>
                      <a:pPr>
                        <a:defRPr sz="1000" b="0"/>
                      </a:pPr>
                      <a:r>
                        <a:rPr sz="1000"/>
                        <a:t>Uimaseuran toimintakyvyn kannalta olisi keskeistä varmistaa, miten rakennuksen/remontin aikana mahdollistetaan jatkuva uintiharjoittelu. Pitkäaikainen halliton aika Kauniaisissa kuihduttaisi uimaseuran. SGR uimaseuran keskeinen tehtävä on tarjota kauniaislaisille ja lähellä asuville lapsille "lähiharrastusmahdollisuus" ilman ajelua ympäri Espoota tai pääkaupunkiseutua. Kouluja ja koteja lähellä oleva halli, jossa harrastus jatkuu aloittelijoista aina aktiiviharjoitteluun asti tuo harrastuksen perheen kuljetuskapasiteetista riippumatta paljon mahdollisemmaksi useammalle lähiseudun lapselle kuin harrastaminen ympäröivissä suurseuroissa.</a:t>
                      </a:r>
                    </a:p>
                  </a:txBody>
                  <a:tcPr>
                    <a:lnL w="0"/>
                    <a:lnR w="0"/>
                    <a:solidFill>
                      <a:prstClr val="black">
                        <a:lumOff val="100000"/>
                        <a:lumOff val="100000"/>
                      </a:prstClr>
                    </a:solidFill>
                  </a:tcPr>
                </a:tc>
              </a:tr>
              <a:tr h="0">
                <a:tc>
                  <a:txBody>
                    <a:bodyPr/>
                    <a:lstStyle/>
                    <a:p>
                      <a:pPr>
                        <a:defRPr sz="1000" b="0"/>
                      </a:pPr>
                      <a:r>
                        <a:rPr sz="1000"/>
                        <a:t>Eläkkellä oleville alhaisemmat hinnat</a:t>
                      </a:r>
                    </a:p>
                  </a:txBody>
                  <a:tcPr>
                    <a:lnL w="0"/>
                    <a:lnR w="0"/>
                    <a:solidFill>
                      <a:prstClr val="black">
                        <a:lumOff val="100000"/>
                        <a:lumOff val="100000"/>
                      </a:prstClr>
                    </a:solidFill>
                  </a:tcPr>
                </a:tc>
              </a:tr>
              <a:tr h="0">
                <a:tc>
                  <a:txBody>
                    <a:bodyPr/>
                    <a:lstStyle/>
                    <a:p>
                      <a:pPr>
                        <a:defRPr sz="1000" b="0"/>
                      </a:pPr>
                      <a:r>
                        <a:rPr sz="1000"/>
                        <a:t>On aivan käsittämätöntä, että maksan veroja Kauniaisten kaupungille ja haluaisin käyttää mm. uimahallia, mutta tällä hetkellä se on aivan mahdotonta työssäkäyvälle, kun koko helvetin uimahalli on vuokrattu Simmiksen käyttöön lähes koko illaksi. Katsokaa nyt hyvät päättäjät nykyistä käyttövuoroaikataulua. Miksi minä maksaisin uuden uimahallin rakentamisen, jotta yksityinen uimakoulu voisi sitä sitten käyttää. Kauniaisten kaupungin touhu näissä vuokra-asioissa on aivan uskomaton. Olen asunut Kauniaisissa lähes 20 vuotta, ensin lapsuuden sekä nuoruuden ja sitten paluumuuttajana. Tilanne on vaan pahentunut entisestään. Häpeäisitte!!!!</a:t>
                      </a:r>
                    </a:p>
                  </a:txBody>
                  <a:tcPr>
                    <a:lnL w="0"/>
                    <a:lnR w="0"/>
                    <a:solidFill>
                      <a:prstClr val="black">
                        <a:lumOff val="100000"/>
                        <a:lumOff val="100000"/>
                      </a:prstClr>
                    </a:solidFill>
                  </a:tcPr>
                </a:tc>
              </a:tr>
              <a:tr h="0">
                <a:tc>
                  <a:txBody>
                    <a:bodyPr/>
                    <a:lstStyle/>
                    <a:p>
                      <a:pPr>
                        <a:defRPr sz="1000" b="0"/>
                      </a:pPr>
                      <a:r>
                        <a:rPr sz="1000"/>
                        <a:t>Halli on ajoittain ruuhkaisa ja radat ovat kapeat. Toivon lisää ja leveämpiä ratoja, jos hallia laajennetaan.</a:t>
                      </a:r>
                    </a:p>
                  </a:txBody>
                  <a:tcPr>
                    <a:lnL w="0"/>
                    <a:lnR w="0"/>
                    <a:solidFill>
                      <a:prstClr val="black">
                        <a:lumOff val="100000"/>
                        <a:lumOff val="100000"/>
                      </a:prstClr>
                    </a:solidFill>
                  </a:tcPr>
                </a:tc>
              </a:tr>
              <a:tr h="0">
                <a:tc>
                  <a:txBody>
                    <a:bodyPr/>
                    <a:lstStyle/>
                    <a:p>
                      <a:pPr>
                        <a:defRPr sz="1000" b="0"/>
                      </a:pPr>
                      <a:r>
                        <a:rPr sz="1000"/>
                        <a:t>toivoisin, että saataisiin takaisin yksi ilta viikossa "kuutamouinnille", joka on aikaisemmin ollut keskiviikkoisin</a:t>
                      </a:r>
                    </a:p>
                  </a:txBody>
                  <a:tcPr>
                    <a:lnL w="0"/>
                    <a:lnR w="0"/>
                    <a:solidFill>
                      <a:prstClr val="black">
                        <a:lumOff val="100000"/>
                        <a:lumOff val="100000"/>
                      </a:prstClr>
                    </a:solidFill>
                  </a:tcPr>
                </a:tc>
              </a:tr>
              <a:tr h="0">
                <a:tc>
                  <a:txBody>
                    <a:bodyPr/>
                    <a:lstStyle/>
                    <a:p>
                      <a:pPr>
                        <a:defRPr sz="1000" b="0"/>
                      </a:pPr>
                      <a:r>
                        <a:rPr sz="1000"/>
                        <a:t>Että lasten allas olisi terapia altaan lämpöinen. Muualla lasten allas on aina todella kylmä.</a:t>
                      </a:r>
                    </a:p>
                  </a:txBody>
                  <a:tcPr>
                    <a:lnL w="0"/>
                    <a:lnR w="0"/>
                    <a:solidFill>
                      <a:prstClr val="black">
                        <a:lumOff val="100000"/>
                        <a:lumOff val="100000"/>
                      </a:prstClr>
                    </a:solidFill>
                  </a:tcPr>
                </a:tc>
              </a:tr>
              <a:tr h="0">
                <a:tc>
                  <a:txBody>
                    <a:bodyPr/>
                    <a:lstStyle/>
                    <a:p>
                      <a:pPr>
                        <a:defRPr sz="1000" b="0"/>
                      </a:pPr>
                      <a:r>
                        <a:rPr sz="1000"/>
                        <a:t>Liikuntaesteiset. Toimii nyt varsin hyvin.</a:t>
                      </a:r>
                    </a:p>
                  </a:txBody>
                  <a:tcPr>
                    <a:lnL w="0"/>
                    <a:lnR w="0"/>
                    <a:solidFill>
                      <a:prstClr val="black">
                        <a:lumOff val="100000"/>
                        <a:lumOff val="100000"/>
                      </a:prstClr>
                    </a:solidFill>
                  </a:tcPr>
                </a:tc>
              </a:tr>
              <a:tr h="0">
                <a:tc>
                  <a:txBody>
                    <a:bodyPr/>
                    <a:lstStyle/>
                    <a:p>
                      <a:pPr>
                        <a:defRPr sz="1000" b="0"/>
                      </a:pPr>
                      <a:r>
                        <a:rPr sz="1000"/>
                        <a:t>Varma bassänger och rutschbana!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 Sukupuoli</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303520"/>
        </p:xfrm>
        <a:graphic>
          <a:graphicData uri="http://schemas.openxmlformats.org/drawingml/2006/table">
            <a:tbl>
              <a:tblPr>
                <a:tableStyleId>{5C22544A-7EE6-4342-B048-85BDC9FD1C3A}</a:tableStyleId>
              </a:tblPr>
              <a:tblGrid>
                <a:gridCol w="8207375"/>
              </a:tblGrid>
              <a:tr h="0">
                <a:tc>
                  <a:txBody>
                    <a:bodyPr/>
                    <a:lstStyle/>
                    <a:p>
                      <a:pPr>
                        <a:defRPr sz="1000" b="0"/>
                      </a:pPr>
                      <a:r>
                        <a:rPr sz="1000"/>
                        <a:t>Supersuosittu aikuistenuinti keskiviikkoisin takaisin sekä lasten peuhutunti.</a:t>
                      </a:r>
                    </a:p>
                    <a:p>
                      <a:r>
                        <a:rPr sz="1000"/>
                        <a:t>Naurettavaa vuokrata ratoja yksityiskäyttöön parhaimpaan aikaan torstaina,</a:t>
                      </a:r>
                    </a:p>
                    <a:p>
                      <a:r>
                        <a:rPr sz="1000"/>
                        <a:t>jos tavoitellaan lisätuloja, niin niitä toisi aikuistenuinti, missä kävi väkeä joka</a:t>
                      </a:r>
                    </a:p>
                    <a:p>
                      <a:r>
                        <a:rPr sz="1000"/>
                        <a:t>keskiviikko runsaasti.</a:t>
                      </a:r>
                    </a:p>
                    <a:p>
                      <a:r>
                        <a:rPr sz="1000"/>
                        <a:t>Asiakaspalveluun ja siivoukseen on panostettava. </a:t>
                      </a:r>
                    </a:p>
                    <a:p>
                      <a:r>
                        <a:rPr sz="1000"/>
                        <a:t>Uinninvalvojat takaisin, nyt he istuvat kopissa ja selaavat kännykkää. Ennen uinninvalvoja</a:t>
                      </a:r>
                    </a:p>
                    <a:p>
                      <a:r>
                        <a:rPr sz="1000"/>
                        <a:t>liikkuivat altaan reunalla.</a:t>
                      </a:r>
                    </a:p>
                  </a:txBody>
                  <a:tcPr>
                    <a:lnL w="0"/>
                    <a:lnR w="0"/>
                    <a:solidFill>
                      <a:prstClr val="black">
                        <a:lumOff val="100000"/>
                        <a:lumOff val="100000"/>
                      </a:prstClr>
                    </a:solidFill>
                  </a:tcPr>
                </a:tc>
              </a:tr>
              <a:tr h="0">
                <a:tc>
                  <a:txBody>
                    <a:bodyPr/>
                    <a:lstStyle/>
                    <a:p>
                      <a:pPr>
                        <a:defRPr sz="1000" b="0"/>
                      </a:pPr>
                      <a:r>
                        <a:rPr sz="1000"/>
                        <a:t>Esteettömyys. Käytän Leppävaaran uimahallia säännöllisesti. Siellä liikuntarajoitteesuus on huomioitu loistavasti. Vesi on mainio elementti ja vesiliikunta on sairauteni vuoksi (ms) minulle paras elementti.</a:t>
                      </a:r>
                    </a:p>
                  </a:txBody>
                  <a:tcPr>
                    <a:lnL w="0"/>
                    <a:lnR w="0"/>
                    <a:solidFill>
                      <a:prstClr val="black">
                        <a:lumOff val="100000"/>
                        <a:lumOff val="100000"/>
                      </a:prstClr>
                    </a:solidFill>
                  </a:tcPr>
                </a:tc>
              </a:tr>
              <a:tr h="0">
                <a:tc>
                  <a:txBody>
                    <a:bodyPr/>
                    <a:lstStyle/>
                    <a:p>
                      <a:pPr>
                        <a:defRPr sz="1000" b="0"/>
                      </a:pPr>
                      <a:r>
                        <a:rPr sz="1000"/>
                        <a:t>Halli on nykyisellään hyvä ja viihtyisä perushalli  aikuisille uimareille. Jos jotain pitäisi lisätä, niin ratoja uimareille, muuta emme kaipaa.</a:t>
                      </a:r>
                    </a:p>
                  </a:txBody>
                  <a:tcPr>
                    <a:lnL w="0"/>
                    <a:lnR w="0"/>
                    <a:solidFill>
                      <a:prstClr val="black">
                        <a:lumOff val="100000"/>
                        <a:lumOff val="100000"/>
                      </a:prstClr>
                    </a:solidFill>
                  </a:tcPr>
                </a:tc>
              </a:tr>
              <a:tr h="0">
                <a:tc>
                  <a:txBody>
                    <a:bodyPr/>
                    <a:lstStyle/>
                    <a:p>
                      <a:pPr>
                        <a:defRPr sz="1000" b="0"/>
                      </a:pPr>
                      <a:r>
                        <a:rPr sz="1000"/>
                        <a:t>Uimaveden lämpötila. </a:t>
                      </a:r>
                    </a:p>
                    <a:p>
                      <a:endParaRPr sz="1000"/>
                    </a:p>
                    <a:p>
                      <a:r>
                        <a:rPr sz="1000"/>
                        <a:t>Uuden hallin rakentaminen kun vanha halli on vielä käytössä. </a:t>
                      </a:r>
                    </a:p>
                    <a:p>
                      <a:endParaRPr sz="1000"/>
                    </a:p>
                    <a:p>
                      <a:r>
                        <a:rPr sz="1000"/>
                        <a:t>Mahdollistaa liikuntastudion erilaiset aukioloajat, jotka olisivat riippumattomia uimahallin aukioloajoista. Silloin suihkut ja saunat tulisi olla myös käytettävissä. Allastilat voisi vaikka sulkea erillisellä aidalla ko. ajankohtana.</a:t>
                      </a:r>
                    </a:p>
                  </a:txBody>
                  <a:tcPr>
                    <a:lnL w="0"/>
                    <a:lnR w="0"/>
                    <a:solidFill>
                      <a:prstClr val="black">
                        <a:lumOff val="100000"/>
                        <a:lumOff val="100000"/>
                      </a:prstClr>
                    </a:solidFill>
                  </a:tcPr>
                </a:tc>
              </a:tr>
              <a:tr h="0">
                <a:tc>
                  <a:txBody>
                    <a:bodyPr/>
                    <a:lstStyle/>
                    <a:p>
                      <a:pPr>
                        <a:defRPr sz="1000" b="0"/>
                      </a:pPr>
                      <a:r>
                        <a:rPr sz="1000"/>
                        <a:t>Lasten kanssa Kauniaisten uimahallissa käyminen on veden kylmyyden vuoksi käytännössä mahdotonta! Käymme lähialueen muissa uimahalleissa, mm. Keski-Espoon hallissa, jossa on terapia-allas. Nyt kun esikoululaisilla on käynnissä uinnit, lapsi on tosi tuskissaan kun palelee niin valtavasti uimahallissa. Myös päiväkodin henkilökunnalta tulee samaa palautetta, ja muutkin lapset asiasta siis "kärsivät". Oma lapseni ei edes ole paleleva mutta Kauniaisten hallissa hän palelee todella paljon.</a:t>
                      </a:r>
                    </a:p>
                  </a:txBody>
                  <a:tcPr>
                    <a:lnL w="0"/>
                    <a:lnR w="0"/>
                    <a:solidFill>
                      <a:prstClr val="black">
                        <a:lumOff val="100000"/>
                        <a:lumOff val="100000"/>
                      </a:prstClr>
                    </a:solidFill>
                  </a:tcPr>
                </a:tc>
              </a:tr>
              <a:tr h="0">
                <a:tc>
                  <a:txBody>
                    <a:bodyPr/>
                    <a:lstStyle/>
                    <a:p>
                      <a:pPr>
                        <a:defRPr sz="1000" b="0"/>
                      </a:pPr>
                      <a:r>
                        <a:rPr sz="1000"/>
                        <a:t>Leveämmät radat (kuten Mäkelänrinteen kilpatason) tekisivät ohittamisen vastakkain tullessa helpommaksi.</a:t>
                      </a:r>
                    </a:p>
                  </a:txBody>
                  <a:tcPr>
                    <a:lnL w="0"/>
                    <a:lnR w="0"/>
                    <a:solidFill>
                      <a:prstClr val="black">
                        <a:lumOff val="100000"/>
                        <a:lumOff val="100000"/>
                      </a:prstClr>
                    </a:solidFill>
                  </a:tcPr>
                </a:tc>
              </a:tr>
              <a:tr h="0">
                <a:tc>
                  <a:txBody>
                    <a:bodyPr/>
                    <a:lstStyle/>
                    <a:p>
                      <a:pPr>
                        <a:defRPr sz="1000" b="0"/>
                      </a:pPr>
                      <a:r>
                        <a:rPr sz="1000"/>
                        <a:t>Det skulle gärna få finnas en bassäng med lite varmare vatten,så att man kunde ta med barn till hallen. Tidigare simmade jag veckovis, men nu då jag fått barn går vi på babysim annanstans eftersom vattnet i Gkulla simhall är så kallt.</a:t>
                      </a:r>
                    </a:p>
                  </a:txBody>
                  <a:tcPr>
                    <a:lnL w="0"/>
                    <a:lnR w="0"/>
                    <a:solidFill>
                      <a:prstClr val="black">
                        <a:lumOff val="100000"/>
                        <a:lumOff val="100000"/>
                      </a:prstClr>
                    </a:solidFill>
                  </a:tcPr>
                </a:tc>
              </a:tr>
              <a:tr h="0">
                <a:tc>
                  <a:txBody>
                    <a:bodyPr/>
                    <a:lstStyle/>
                    <a:p>
                      <a:pPr>
                        <a:defRPr sz="1000" b="0"/>
                      </a:pPr>
                      <a:r>
                        <a:rPr sz="1000"/>
                        <a:t>Platsen där simhallen är idag är idealisk. Nära till alla skolor och bra att ta sig till med allmänna fortskaffningsmedel eller till fots. Det allra viktigaste är att den inte flyttar ner till slalombackens sportområde. För mindre barn från största delen av staden känns vägen lång och det skulle också innebära att barnen inte hinner dit på gymnastiktimmarna. För icke-bilburna i centrum skulle en sådan flytt betyda att Alberga simhall blir ett lika gott alternativ och simhallen skulle förlora kunder.</a:t>
                      </a:r>
                    </a:p>
                    <a:p>
                      <a:r>
                        <a:rPr sz="1000"/>
                        <a:t>Det vore fantastiskt fint om en ny simhall kunde byggas i etapper så att det alltid finns någon bassäng/avdelning öppen. </a:t>
                      </a:r>
                    </a:p>
                    <a:p>
                      <a:r>
                        <a:rPr sz="1000"/>
                        <a:t>Vår familj hoppas den nya simhallen kunde vara varmare. Både inomhusluften och vattnet är idag kallt och därför åker vi antingen till Esbo centrum eller till Alberga idag. Hade Grani en bra simhall skulle vi vara där varje vecka.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6024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Hei</a:t>
                      </a:r>
                    </a:p>
                    <a:p>
                      <a:r>
                        <a:rPr sz="1000"/>
                        <a:t>Vastaan Espoon eskimoiden puolesta kyselyyn ja olemme saaneet käyttää Kauniaisten hallia melontaharjoituksiin ja yhteistyömme on sujunut hyvin. Halli on erinomainen tällaiseen harjoitteluun ja halliin pääsee helposti pihan puoleisesta ovesta. Toivoisin, että yhteistyö jatkuu tulevaisuudessakin ja melojilla on pääsy halliin talviaikana.</a:t>
                      </a:r>
                    </a:p>
                    <a:p>
                      <a:r>
                        <a:rPr sz="1000"/>
                        <a:t>Terveisin pj Ulla</a:t>
                      </a:r>
                    </a:p>
                  </a:txBody>
                  <a:tcPr>
                    <a:lnL w="0"/>
                    <a:lnR w="0"/>
                    <a:solidFill>
                      <a:prstClr val="black">
                        <a:lumOff val="100000"/>
                        <a:lumOff val="100000"/>
                      </a:prstClr>
                    </a:solidFill>
                  </a:tcPr>
                </a:tc>
              </a:tr>
              <a:tr h="0">
                <a:tc>
                  <a:txBody>
                    <a:bodyPr/>
                    <a:lstStyle/>
                    <a:p>
                      <a:pPr>
                        <a:defRPr sz="1000" b="0"/>
                      </a:pPr>
                      <a:r>
                        <a:rPr sz="1000"/>
                        <a:t>Lastenallas on aivan järkyttävän kylmä eivätkä 2 ja 4 vuotiaamme sinne voi mennä. Lämpötilaa ei kuulemma voi nostaa josta syystä käymme leppävaarassa</a:t>
                      </a:r>
                    </a:p>
                  </a:txBody>
                  <a:tcPr>
                    <a:lnL w="0"/>
                    <a:lnR w="0"/>
                    <a:solidFill>
                      <a:prstClr val="black">
                        <a:lumOff val="100000"/>
                        <a:lumOff val="100000"/>
                      </a:prstClr>
                    </a:solidFill>
                  </a:tcPr>
                </a:tc>
              </a:tr>
              <a:tr h="0">
                <a:tc>
                  <a:txBody>
                    <a:bodyPr/>
                    <a:lstStyle/>
                    <a:p>
                      <a:pPr>
                        <a:defRPr sz="1000" b="0"/>
                      </a:pPr>
                      <a:r>
                        <a:rPr sz="1000"/>
                        <a:t>Kauniaisten uimahallin ei missään nimessä tulisi antaa rapistua. Uimahalli on tärkeä osa Kauniaisten palveluita ja muodostaa merkittävän liikuntapalvelun erityisesti talviaikaan.</a:t>
                      </a:r>
                    </a:p>
                  </a:txBody>
                  <a:tcPr>
                    <a:lnL w="0"/>
                    <a:lnR w="0"/>
                    <a:solidFill>
                      <a:prstClr val="black">
                        <a:lumOff val="100000"/>
                        <a:lumOff val="100000"/>
                      </a:prstClr>
                    </a:solidFill>
                  </a:tcPr>
                </a:tc>
              </a:tr>
              <a:tr h="0">
                <a:tc>
                  <a:txBody>
                    <a:bodyPr/>
                    <a:lstStyle/>
                    <a:p>
                      <a:pPr>
                        <a:defRPr sz="1000" b="0"/>
                      </a:pPr>
                      <a:r>
                        <a:rPr sz="1000"/>
                        <a:t>Lastenaltaaseen lämpimämpää vettä.</a:t>
                      </a:r>
                    </a:p>
                  </a:txBody>
                  <a:tcPr>
                    <a:lnL w="0"/>
                    <a:lnR w="0"/>
                    <a:solidFill>
                      <a:prstClr val="black">
                        <a:lumOff val="100000"/>
                        <a:lumOff val="100000"/>
                      </a:prstClr>
                    </a:solidFill>
                  </a:tcPr>
                </a:tc>
              </a:tr>
              <a:tr h="0">
                <a:tc>
                  <a:txBody>
                    <a:bodyPr/>
                    <a:lstStyle/>
                    <a:p>
                      <a:pPr>
                        <a:defRPr sz="1000" b="0"/>
                      </a:pPr>
                      <a:r>
                        <a:rPr sz="1000"/>
                        <a:t>Vattnet och luften borde vara varmare. Jag avstår ofta från att komma till simhallen eftersom jag brukar frysa hela vistelsen igenom.</a:t>
                      </a:r>
                    </a:p>
                  </a:txBody>
                  <a:tcPr>
                    <a:lnL w="0"/>
                    <a:lnR w="0"/>
                    <a:solidFill>
                      <a:prstClr val="black">
                        <a:lumOff val="100000"/>
                        <a:lumOff val="100000"/>
                      </a:prstClr>
                    </a:solidFill>
                  </a:tcPr>
                </a:tc>
              </a:tr>
              <a:tr h="0">
                <a:tc>
                  <a:txBody>
                    <a:bodyPr/>
                    <a:lstStyle/>
                    <a:p>
                      <a:pPr>
                        <a:defRPr sz="1000" b="0"/>
                      </a:pPr>
                      <a:r>
                        <a:rPr sz="1000"/>
                        <a:t>Yritin vastata kysymykseen 3, että toivon esteettömiä sauna-, pesu- ja pukutiloja. Lisäksi terapia-altaaseen +32 C vettä, jotta myös vaikeavammaiset henkilöt pääsevät uimaan. Tutkimusten mukaan ilman lämpötilan tulee olla yhden asteen vettä lämpimämpää. </a:t>
                      </a:r>
                    </a:p>
                    <a:p>
                      <a:r>
                        <a:rPr sz="1000"/>
                        <a:t>Usein vammainen henkilö tarvitsee uimahallissa kaksi avustajaa ja siksi tarvitaan sellainen sauna-pesu- ja pukutila, jonka voi varata omaan käyttöön.</a:t>
                      </a:r>
                    </a:p>
                  </a:txBody>
                  <a:tcPr>
                    <a:lnL w="0"/>
                    <a:lnR w="0"/>
                    <a:solidFill>
                      <a:prstClr val="black">
                        <a:lumOff val="100000"/>
                        <a:lumOff val="100000"/>
                      </a:prstClr>
                    </a:solidFill>
                  </a:tcPr>
                </a:tc>
              </a:tr>
              <a:tr h="0">
                <a:tc>
                  <a:txBody>
                    <a:bodyPr/>
                    <a:lstStyle/>
                    <a:p>
                      <a:pPr>
                        <a:defRPr sz="1000" b="0"/>
                      </a:pPr>
                      <a:r>
                        <a:rPr sz="1000"/>
                        <a:t>Altaaseen lämmin vesi, aamu-aamupäivävuorot edullisemmalla hinnalla, olisi ihanaa jos vaikka kerran viikossa/kahdessa olisi vain aikuisten vuoro (olisi sellainen rauhallinen,hiljainen vuoro. Hallit monesti kovin meluisia. Lapset ja nuoret ihania, mutta rauhallinen uintivuoro olisi tervetullut aina sillon tällöin ).</a:t>
                      </a:r>
                    </a:p>
                  </a:txBody>
                  <a:tcPr>
                    <a:lnL w="0"/>
                    <a:lnR w="0"/>
                    <a:solidFill>
                      <a:prstClr val="black">
                        <a:lumOff val="100000"/>
                        <a:lumOff val="100000"/>
                      </a:prstClr>
                    </a:solidFill>
                  </a:tcPr>
                </a:tc>
              </a:tr>
              <a:tr h="0">
                <a:tc>
                  <a:txBody>
                    <a:bodyPr/>
                    <a:lstStyle/>
                    <a:p>
                      <a:pPr>
                        <a:defRPr sz="1000" b="0"/>
                      </a:pPr>
                      <a:r>
                        <a:rPr sz="1000"/>
                        <a:t>Ordningen i bassängen! Vakterna borde aktivt hålla ordning.</a:t>
                      </a:r>
                    </a:p>
                  </a:txBody>
                  <a:tcPr>
                    <a:lnL w="0"/>
                    <a:lnR w="0"/>
                    <a:solidFill>
                      <a:prstClr val="black">
                        <a:lumOff val="100000"/>
                        <a:lumOff val="100000"/>
                      </a:prstClr>
                    </a:solidFill>
                  </a:tcPr>
                </a:tc>
              </a:tr>
              <a:tr h="0">
                <a:tc>
                  <a:txBody>
                    <a:bodyPr/>
                    <a:lstStyle/>
                    <a:p>
                      <a:pPr>
                        <a:defRPr sz="1000" b="0"/>
                      </a:pPr>
                      <a:r>
                        <a:rPr sz="1000"/>
                        <a:t>Veden ja suihku/pukuhuonetilojen lämpötila on asia, joka vaikuttaa uimahallilla käymiseen eniten. Liikunnallinen tyttäreni odottaa kauhulla koulun uimakertoja Granin hallilla, koska siellä on niin kylmä. Itse käyn vain hyvin satunnaisesti tällä meitä lähimpänä sijaitsevalla hallilla saman asian vuoksi. Täytyy olla keino lämpötilan nostamiseksi, jos muut julkiset uimahallit tähän pystyvät. Haasteet on mahdollista voittaa!</a:t>
                      </a:r>
                    </a:p>
                  </a:txBody>
                  <a:tcPr>
                    <a:lnL w="0"/>
                    <a:lnR w="0"/>
                    <a:solidFill>
                      <a:prstClr val="black">
                        <a:lumOff val="100000"/>
                        <a:lumOff val="100000"/>
                      </a:prstClr>
                    </a:solidFill>
                  </a:tcPr>
                </a:tc>
              </a:tr>
              <a:tr h="0">
                <a:tc>
                  <a:txBody>
                    <a:bodyPr/>
                    <a:lstStyle/>
                    <a:p>
                      <a:pPr>
                        <a:defRPr sz="1000" b="0"/>
                      </a:pPr>
                      <a:r>
                        <a:rPr sz="1000"/>
                        <a:t>50 m rata ja mukava sama henkilökunta</a:t>
                      </a:r>
                    </a:p>
                  </a:txBody>
                  <a:tcPr>
                    <a:lnL w="0"/>
                    <a:lnR w="0"/>
                    <a:solidFill>
                      <a:prstClr val="black">
                        <a:lumOff val="100000"/>
                        <a:lumOff val="100000"/>
                      </a:prstClr>
                    </a:solidFill>
                  </a:tcPr>
                </a:tc>
              </a:tr>
              <a:tr h="0">
                <a:tc>
                  <a:txBody>
                    <a:bodyPr/>
                    <a:lstStyle/>
                    <a:p>
                      <a:pPr>
                        <a:defRPr sz="1000" b="0"/>
                      </a:pPr>
                      <a:r>
                        <a:rPr sz="1000"/>
                        <a:t>Tässä toivomus jo tälle vuodelle:</a:t>
                      </a:r>
                    </a:p>
                    <a:p>
                      <a:r>
                        <a:rPr sz="1000"/>
                        <a:t>Toivomuksena olisi että halli avattaisiin lauantaisin jo klo 7. Aamu-uimareita riittäisi varmasti myös lauantaille!</a:t>
                      </a:r>
                    </a:p>
                  </a:txBody>
                  <a:tcPr>
                    <a:lnL w="0"/>
                    <a:lnR w="0"/>
                    <a:solidFill>
                      <a:prstClr val="black">
                        <a:lumOff val="100000"/>
                        <a:lumOff val="100000"/>
                      </a:prstClr>
                    </a:solidFill>
                  </a:tcPr>
                </a:tc>
              </a:tr>
              <a:tr h="0">
                <a:tc>
                  <a:txBody>
                    <a:bodyPr/>
                    <a:lstStyle/>
                    <a:p>
                      <a:pPr>
                        <a:defRPr sz="1000" b="0"/>
                      </a:pPr>
                      <a:r>
                        <a:rPr sz="1000"/>
                        <a:t>Lastenallas ja terapia-allas olisi hyvä.</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455920"/>
        </p:xfrm>
        <a:graphic>
          <a:graphicData uri="http://schemas.openxmlformats.org/drawingml/2006/table">
            <a:tbl>
              <a:tblPr>
                <a:tableStyleId>{5C22544A-7EE6-4342-B048-85BDC9FD1C3A}</a:tableStyleId>
              </a:tblPr>
              <a:tblGrid>
                <a:gridCol w="8207375"/>
              </a:tblGrid>
              <a:tr h="0">
                <a:tc>
                  <a:txBody>
                    <a:bodyPr/>
                    <a:lstStyle/>
                    <a:p>
                      <a:pPr>
                        <a:defRPr sz="1000" b="0"/>
                      </a:pPr>
                      <a:r>
                        <a:rPr sz="1000"/>
                        <a:t>Käsittääkseni uuden hallin kykenee pystyttämään kustannustehokkaasti jopa halvemmalla kuin nykyisen hallin peruskorjaus, jos keskittyy olennaiseen ei arkkitehtuuriin. Samalla voitaisiin taata ainakin uimaseuramme jatkuvuus (olen siis SGR:n valmentaja ;)), eli projekti olisi mahdollista toteuttaa siten, että ei tule tilannetta, jossa seura käytännössä joutuu aloittamaan alusta (tästä on jo kokemusta edellisen pitkän sulkemisen ajalta), vasta tänä vuonna näyttää siltä, että kriittinen harrastajamäärä on taas saavutettu. Uimaseuramme tarkoitus on tarjota Kauniaislaisille lapsille mahdollisuus harrastaa oman "kylämme" sisällä, tähän ei kukaan muu pääkaupunki seudun uimaseura pysty. Uimakoulun ja uinnin tarjoaminen koululiikunnan yhteydessä on myös erittäin tärkeää, jos Kauniaisilla ei ole omaa hallia lasten uimataito keskimäärin tulee laskemaan merkittävästi, olen erittäin ylpeä siitä, että saimme esimerkiksi viimeisimpään Granhult vs Mäntymäki uintikilpailuihin yli 120 ilmoittautumista! Yksityisellä rahalla rakennettu kaupingin vuokraama hallikin on mahdollinen vaihtoehto, joka tulisi selvittää, tällöin kustannukset jakautuisivat vuokra-ajalle. Toki, jos keskittyy visuaaliseen ilmeeseen ja ottaa mukaan kaiken mahdollisen, mitä nykyisissä halleissa on tarjolla, niin kustannukset nousee koviksi. Parasta uudessa hallissa olisi mahdollisuus saada vaikka 8 rataa ja normaalilevyiset radat, jolloin halliin mahtuisi kaikki käyttäjät sopuisammin samaan aikaa altaaseen. Myöskin muut tilat kuten mahdollisuus jumppaamiseen allastilan läheisyydessä tjms olisi suotavaa. Hyppyallas tai hyppysyveennys (Kirkkonummen uimahallin tyyliin) takaisi käytön myös silloin, kun hallissa on muuta käyttöä. Paremmat tilat sallisi myös seurallemme mahdollisuuden järjestää viralliset avoimet kilpailut, nykyisin olemme pitäneet seuramme vuorolla kutsukilpailuja ja tällöin tämä parantaisi seuramme varainhankintaa (olettaen, että hallin vuokra on kohtuullinen kisojen aikana).</a:t>
                      </a:r>
                    </a:p>
                  </a:txBody>
                  <a:tcPr>
                    <a:lnL w="0"/>
                    <a:lnR w="0"/>
                    <a:solidFill>
                      <a:prstClr val="black">
                        <a:lumOff val="100000"/>
                        <a:lumOff val="100000"/>
                      </a:prstClr>
                    </a:solidFill>
                  </a:tcPr>
                </a:tc>
              </a:tr>
              <a:tr h="0">
                <a:tc>
                  <a:txBody>
                    <a:bodyPr/>
                    <a:lstStyle/>
                    <a:p>
                      <a:pPr>
                        <a:defRPr sz="1000" b="0"/>
                      </a:pPr>
                      <a:r>
                        <a:rPr sz="1000"/>
                        <a:t>Toivoisin takaisin sen aikuistenuinnin, mikä oli keskiviikkoisin tosi suosittu ja lasten peuhutunnin.</a:t>
                      </a:r>
                    </a:p>
                    <a:p>
                      <a:r>
                        <a:rPr sz="1000"/>
                        <a:t>Hyvää on tämä, että uimaseurat harjoittelevat kaksi tuntia päivittäin, mutta miksi ratoja yksityisvuokrataan?</a:t>
                      </a:r>
                    </a:p>
                    <a:p>
                      <a:r>
                        <a:rPr sz="1000"/>
                        <a:t>Saako siitä niin paljon? Olisi hyvä, että olisi erikseen vesijuoksu, hitaat uimarit ja nopeat uimarit.</a:t>
                      </a:r>
                    </a:p>
                  </a:txBody>
                  <a:tcPr>
                    <a:lnL w="0"/>
                    <a:lnR w="0"/>
                    <a:solidFill>
                      <a:prstClr val="black">
                        <a:lumOff val="100000"/>
                        <a:lumOff val="100000"/>
                      </a:prstClr>
                    </a:solidFill>
                  </a:tcPr>
                </a:tc>
              </a:tr>
              <a:tr h="0">
                <a:tc>
                  <a:txBody>
                    <a:bodyPr/>
                    <a:lstStyle/>
                    <a:p>
                      <a:pPr>
                        <a:defRPr sz="1000" b="0"/>
                      </a:pPr>
                      <a:r>
                        <a:rPr sz="1000"/>
                        <a:t>Nykyinen uimahallin sijainti on erinomainen (liikenneyhteydet, koulujen läheisyys). Riittävästi ja nykyistä leveämpiä uimaratoja on oltava varattuna tavallisille kuntouimareille kaikkina juimahallin aukioloaikoina. Lasten ulkoallas ja sitä ympäröivä aidattu nurmikenttä liikuntamahdollisuuksineen (myös lapsille talvisin) on säilytettävä. Esim. ulkolentopallokenttä ja pienoisgolfrata sopisivat sinne myös. Kokonaan uusi halli olisi todennäköisesti järkevämpi kuin vanhan peruskorjaus. Samalla saisi luotua aiempaa paremmat pesu- ja pukutilat samoin tarvittaisiin nykyistä merkittävästi laajemmat ryhmäliikuntatilat. Pukutiloihin pitää saada ajanmukaiset lukitusjärjestelmät vaatekaappeihin / arvoesineiden, puhelimien, avaimien jne turvalliseksi säilyttämiseksi. Maanalainen parkkihalli yhteiskäyttöön palloiluhallin kanssa lisäisi puuttuvaa pysäköintikapasiteettia.</a:t>
                      </a:r>
                    </a:p>
                  </a:txBody>
                  <a:tcPr>
                    <a:lnL w="0"/>
                    <a:lnR w="0"/>
                    <a:solidFill>
                      <a:prstClr val="black">
                        <a:lumOff val="100000"/>
                        <a:lumOff val="100000"/>
                      </a:prstClr>
                    </a:solidFill>
                  </a:tcPr>
                </a:tc>
              </a:tr>
              <a:tr h="0">
                <a:tc>
                  <a:txBody>
                    <a:bodyPr/>
                    <a:lstStyle/>
                    <a:p>
                      <a:pPr>
                        <a:defRPr sz="1000" b="0"/>
                      </a:pPr>
                      <a:r>
                        <a:rPr sz="1000"/>
                        <a:t>Flera duschar!</a:t>
                      </a:r>
                    </a:p>
                  </a:txBody>
                  <a:tcPr>
                    <a:lnL w="0"/>
                    <a:lnR w="0"/>
                    <a:solidFill>
                      <a:prstClr val="black">
                        <a:lumOff val="100000"/>
                        <a:lumOff val="100000"/>
                      </a:prstClr>
                    </a:solidFill>
                  </a:tcPr>
                </a:tc>
              </a:tr>
              <a:tr h="0">
                <a:tc>
                  <a:txBody>
                    <a:bodyPr/>
                    <a:lstStyle/>
                    <a:p>
                      <a:pPr>
                        <a:defRPr sz="1000" b="0"/>
                      </a:pPr>
                      <a:r>
                        <a:rPr sz="1000"/>
                        <a:t>Funktionalitet och estetik.</a:t>
                      </a:r>
                    </a:p>
                    <a:p>
                      <a:r>
                        <a:rPr sz="1000"/>
                        <a:t>Om det på sikt är ett ekonomiskt och helhersmässigt klokt alternativ kunde även alternativet att bygga helt nytt bra med tanke på kommande generationer. Simning är både nyttigt och roligt för alla åldersgrupper.</a:t>
                      </a:r>
                    </a:p>
                  </a:txBody>
                  <a:tcPr>
                    <a:lnL w="0"/>
                    <a:lnR w="0"/>
                    <a:solidFill>
                      <a:prstClr val="black">
                        <a:lumOff val="100000"/>
                        <a:lumOff val="100000"/>
                      </a:prstClr>
                    </a:solidFill>
                  </a:tcPr>
                </a:tc>
              </a:tr>
              <a:tr h="0">
                <a:tc>
                  <a:txBody>
                    <a:bodyPr/>
                    <a:lstStyle/>
                    <a:p>
                      <a:pPr>
                        <a:defRPr sz="1000" b="0"/>
                      </a:pPr>
                      <a:r>
                        <a:rPr sz="1000"/>
                        <a:t>Terapibassäng vore också toppen men själv tycker jag att en utomhusbassäng skulle göra simhallen till ett ännu trevligare ställe att hänga på på sommaren. Ett alternativ vore en helt ny simhall men det blir sannolikt dyrare än en sanering med tillbyggnad. Huvudsaken är att Grani behåller sin simhall. Den är i flitig användning och ligger väl till med tanke på de omkringliggande skolorna.</a:t>
                      </a:r>
                    </a:p>
                  </a:txBody>
                  <a:tcPr>
                    <a:lnL w="0"/>
                    <a:lnR w="0"/>
                    <a:solidFill>
                      <a:prstClr val="black">
                        <a:lumOff val="100000"/>
                        <a:lumOff val="100000"/>
                      </a:prstClr>
                    </a:solidFill>
                  </a:tcPr>
                </a:tc>
              </a:tr>
              <a:tr h="0">
                <a:tc>
                  <a:txBody>
                    <a:bodyPr/>
                    <a:lstStyle/>
                    <a:p>
                      <a:pPr>
                        <a:defRPr sz="1000" b="0"/>
                      </a:pPr>
                      <a:r>
                        <a:rPr sz="1000"/>
                        <a:t>Nykyisin vesi on niin kylmää, että mielummin mennään Leppävaaraan. Lisäksi tilat eivät vastaa nykyaikaa.</a:t>
                      </a:r>
                    </a:p>
                  </a:txBody>
                  <a:tcPr>
                    <a:lnL w="0"/>
                    <a:lnR w="0"/>
                    <a:solidFill>
                      <a:prstClr val="black">
                        <a:lumOff val="100000"/>
                        <a:lumOff val="100000"/>
                      </a:prstClr>
                    </a:solidFill>
                  </a:tcPr>
                </a:tc>
              </a:tr>
              <a:tr h="0">
                <a:tc>
                  <a:txBody>
                    <a:bodyPr/>
                    <a:lstStyle/>
                    <a:p>
                      <a:pPr>
                        <a:defRPr sz="1000" b="0"/>
                      </a:pPr>
                      <a:r>
                        <a:rPr sz="1000"/>
                        <a:t>Varm barnbassäng</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49072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Bekanta er med tex Ekenäs simhall.Bra konsept.Där kostar biljetten 5.50rent och fräscht och alla är nöjda.</a:t>
                      </a:r>
                    </a:p>
                  </a:txBody>
                  <a:tcPr>
                    <a:lnL w="0"/>
                    <a:lnR w="0"/>
                    <a:solidFill>
                      <a:prstClr val="black">
                        <a:lumOff val="100000"/>
                        <a:lumOff val="100000"/>
                      </a:prstClr>
                    </a:solidFill>
                  </a:tcPr>
                </a:tc>
              </a:tr>
              <a:tr h="0">
                <a:tc>
                  <a:txBody>
                    <a:bodyPr/>
                    <a:lstStyle/>
                    <a:p>
                      <a:pPr>
                        <a:defRPr sz="1000" b="0"/>
                      </a:pPr>
                      <a:r>
                        <a:rPr sz="1000"/>
                        <a:t>Kan vi få tvålpumpar i duscharna? Redan nu, innan den stora saneringen.</a:t>
                      </a:r>
                    </a:p>
                  </a:txBody>
                  <a:tcPr>
                    <a:lnL w="0"/>
                    <a:lnR w="0"/>
                    <a:solidFill>
                      <a:prstClr val="black">
                        <a:lumOff val="100000"/>
                        <a:lumOff val="100000"/>
                      </a:prstClr>
                    </a:solidFill>
                  </a:tcPr>
                </a:tc>
              </a:tr>
              <a:tr h="0">
                <a:tc>
                  <a:txBody>
                    <a:bodyPr/>
                    <a:lstStyle/>
                    <a:p>
                      <a:pPr>
                        <a:defRPr sz="1000" b="0"/>
                      </a:pPr>
                      <a:r>
                        <a:rPr sz="1000"/>
                        <a:t>Flera duschar och en ångbastu vore skönt</a:t>
                      </a:r>
                    </a:p>
                  </a:txBody>
                  <a:tcPr>
                    <a:lnL w="0"/>
                    <a:lnR w="0"/>
                    <a:solidFill>
                      <a:prstClr val="black">
                        <a:lumOff val="100000"/>
                        <a:lumOff val="100000"/>
                      </a:prstClr>
                    </a:solidFill>
                  </a:tcPr>
                </a:tc>
              </a:tr>
              <a:tr h="0">
                <a:tc>
                  <a:txBody>
                    <a:bodyPr/>
                    <a:lstStyle/>
                    <a:p>
                      <a:pPr>
                        <a:defRPr sz="1000" b="0"/>
                      </a:pPr>
                      <a:r>
                        <a:rPr sz="1000"/>
                        <a:t>Fräsheten och renligheten, möjligheter till lån an utrustning så som flyt &amp; simhjälp</a:t>
                      </a:r>
                    </a:p>
                  </a:txBody>
                  <a:tcPr>
                    <a:lnL w="0"/>
                    <a:lnR w="0"/>
                    <a:solidFill>
                      <a:prstClr val="black">
                        <a:lumOff val="100000"/>
                        <a:lumOff val="100000"/>
                      </a:prstClr>
                    </a:solidFill>
                  </a:tcPr>
                </a:tc>
              </a:tr>
              <a:tr h="0">
                <a:tc>
                  <a:txBody>
                    <a:bodyPr/>
                    <a:lstStyle/>
                    <a:p>
                      <a:pPr>
                        <a:defRPr sz="1000" b="0"/>
                      </a:pPr>
                      <a:r>
                        <a:rPr sz="1000"/>
                        <a:t>Behåll den trivsamma miljön och vackra inredningen, räcker långt, ändå skulle det vara fint med en utbyggnad av utebassängen samt en kallbassäng/kallt kar</a:t>
                      </a:r>
                    </a:p>
                  </a:txBody>
                  <a:tcPr>
                    <a:lnL w="0"/>
                    <a:lnR w="0"/>
                    <a:solidFill>
                      <a:prstClr val="black">
                        <a:lumOff val="100000"/>
                        <a:lumOff val="100000"/>
                      </a:prstClr>
                    </a:solidFill>
                  </a:tcPr>
                </a:tc>
              </a:tr>
              <a:tr h="0">
                <a:tc>
                  <a:txBody>
                    <a:bodyPr/>
                    <a:lstStyle/>
                    <a:p>
                      <a:pPr>
                        <a:defRPr sz="1000" b="0"/>
                      </a:pPr>
                      <a:r>
                        <a:rPr sz="1000"/>
                        <a:t>Vandaborna bör hållas I Vanda och inte rådda I Grankulla</a:t>
                      </a:r>
                    </a:p>
                  </a:txBody>
                  <a:tcPr>
                    <a:lnL w="0"/>
                    <a:lnR w="0"/>
                    <a:solidFill>
                      <a:prstClr val="black">
                        <a:lumOff val="100000"/>
                        <a:lumOff val="100000"/>
                      </a:prstClr>
                    </a:solidFill>
                  </a:tcPr>
                </a:tc>
              </a:tr>
              <a:tr h="0">
                <a:tc>
                  <a:txBody>
                    <a:bodyPr/>
                    <a:lstStyle/>
                    <a:p>
                      <a:pPr>
                        <a:defRPr sz="1000" b="0"/>
                      </a:pPr>
                      <a:r>
                        <a:rPr sz="1000"/>
                        <a:t>Lite varmare vatten</a:t>
                      </a:r>
                    </a:p>
                  </a:txBody>
                  <a:tcPr>
                    <a:lnL w="0"/>
                    <a:lnR w="0"/>
                    <a:solidFill>
                      <a:prstClr val="black">
                        <a:lumOff val="100000"/>
                        <a:lumOff val="100000"/>
                      </a:prstClr>
                    </a:solidFill>
                  </a:tcPr>
                </a:tc>
              </a:tr>
              <a:tr h="0">
                <a:tc>
                  <a:txBody>
                    <a:bodyPr/>
                    <a:lstStyle/>
                    <a:p>
                      <a:pPr>
                        <a:defRPr sz="1000" b="0"/>
                      </a:pPr>
                      <a:r>
                        <a:rPr sz="1000"/>
                        <a:t>Att vattnet kunde vara lite varmare, åtminstone i barnpoolen. Man kunde ta modell av vad de gjort i Arlberga och Kyrkslätt.</a:t>
                      </a:r>
                    </a:p>
                  </a:txBody>
                  <a:tcPr>
                    <a:lnL w="0"/>
                    <a:lnR w="0"/>
                    <a:solidFill>
                      <a:prstClr val="black">
                        <a:lumOff val="100000"/>
                        <a:lumOff val="100000"/>
                      </a:prstClr>
                    </a:solidFill>
                  </a:tcPr>
                </a:tc>
              </a:tr>
              <a:tr h="0">
                <a:tc>
                  <a:txBody>
                    <a:bodyPr/>
                    <a:lstStyle/>
                    <a:p>
                      <a:pPr>
                        <a:defRPr sz="1000" b="0"/>
                      </a:pPr>
                      <a:r>
                        <a:rPr sz="1000"/>
                        <a:t>Vanha halli tulisi pitää käytössä uuden valmistumiseen saakka.</a:t>
                      </a:r>
                    </a:p>
                  </a:txBody>
                  <a:tcPr>
                    <a:lnL w="0"/>
                    <a:lnR w="0"/>
                    <a:solidFill>
                      <a:prstClr val="black">
                        <a:lumOff val="100000"/>
                        <a:lumOff val="100000"/>
                      </a:prstClr>
                    </a:solidFill>
                  </a:tcPr>
                </a:tc>
              </a:tr>
              <a:tr h="0">
                <a:tc>
                  <a:txBody>
                    <a:bodyPr/>
                    <a:lstStyle/>
                    <a:p>
                      <a:pPr>
                        <a:defRPr sz="1000" b="0"/>
                      </a:pPr>
                      <a:r>
                        <a:rPr sz="1000"/>
                        <a:t>Den nuvarande hallen är lite, kall och sunkig. En ny fräschare modernare hall med olika pooler, kalla, varma, bubbel, barn, banor osv, för olika kunder skulle fungera bra, så kan priset höjas också.</a:t>
                      </a:r>
                    </a:p>
                  </a:txBody>
                  <a:tcPr>
                    <a:lnL w="0"/>
                    <a:lnR w="0"/>
                    <a:solidFill>
                      <a:prstClr val="black">
                        <a:lumOff val="100000"/>
                        <a:lumOff val="100000"/>
                      </a:prstClr>
                    </a:solidFill>
                  </a:tcPr>
                </a:tc>
              </a:tr>
              <a:tr h="0">
                <a:tc>
                  <a:txBody>
                    <a:bodyPr/>
                    <a:lstStyle/>
                    <a:p>
                      <a:pPr>
                        <a:defRPr sz="1000" b="0"/>
                      </a:pPr>
                      <a:r>
                        <a:rPr sz="1000"/>
                        <a:t>Kuntouinti (+vesijuoksu ja seuratoiminta) on tärkeintä, eli en välttämättä haluaisi hallia kehitettävän ajanvietekylpylän suuntaan. Sen puolesta peruskorjaus olisi riittävä.</a:t>
                      </a:r>
                    </a:p>
                  </a:txBody>
                  <a:tcPr>
                    <a:lnL w="0"/>
                    <a:lnR w="0"/>
                    <a:solidFill>
                      <a:prstClr val="black">
                        <a:lumOff val="100000"/>
                        <a:lumOff val="100000"/>
                      </a:prstClr>
                    </a:solidFill>
                  </a:tcPr>
                </a:tc>
              </a:tr>
              <a:tr h="0">
                <a:tc>
                  <a:txBody>
                    <a:bodyPr/>
                    <a:lstStyle/>
                    <a:p>
                      <a:pPr>
                        <a:defRPr sz="1000" b="0"/>
                      </a:pPr>
                      <a:r>
                        <a:rPr sz="1000"/>
                        <a:t>Varmare vatten i den normala bassängen</a:t>
                      </a:r>
                    </a:p>
                  </a:txBody>
                  <a:tcPr>
                    <a:lnL w="0"/>
                    <a:lnR w="0"/>
                    <a:solidFill>
                      <a:prstClr val="black">
                        <a:lumOff val="100000"/>
                        <a:lumOff val="100000"/>
                      </a:prstClr>
                    </a:solidFill>
                  </a:tcPr>
                </a:tc>
              </a:tr>
              <a:tr h="0">
                <a:tc>
                  <a:txBody>
                    <a:bodyPr/>
                    <a:lstStyle/>
                    <a:p>
                      <a:pPr>
                        <a:defRPr sz="1000" b="0"/>
                      </a:pPr>
                      <a:r>
                        <a:rPr sz="1000"/>
                        <a:t>Uimahallin aukioloajat olisi kiva olla viikonloppuna pidempiä, jotta pääsisi illemmalla tai jo aamusella joko kuntosalin puolelle tai uimaan. Kiitos loistavasta palvelusta. Ihanaa, kun omassa kunnassa on uimahalli!</a:t>
                      </a:r>
                    </a:p>
                  </a:txBody>
                  <a:tcPr>
                    <a:lnL w="0"/>
                    <a:lnR w="0"/>
                    <a:solidFill>
                      <a:prstClr val="black">
                        <a:lumOff val="100000"/>
                        <a:lumOff val="100000"/>
                      </a:prstClr>
                    </a:solidFill>
                  </a:tcPr>
                </a:tc>
              </a:tr>
              <a:tr h="0">
                <a:tc>
                  <a:txBody>
                    <a:bodyPr/>
                    <a:lstStyle/>
                    <a:p>
                      <a:pPr>
                        <a:defRPr sz="1000" b="0"/>
                      </a:pPr>
                      <a:r>
                        <a:rPr sz="1000"/>
                        <a:t>Pukukaapit vois uusia ja hyppytorni ja wc voisi olla ylhäällä</a:t>
                      </a:r>
                    </a:p>
                  </a:txBody>
                  <a:tcPr>
                    <a:lnL w="0"/>
                    <a:lnR w="0"/>
                    <a:solidFill>
                      <a:prstClr val="black">
                        <a:lumOff val="100000"/>
                        <a:lumOff val="100000"/>
                      </a:prstClr>
                    </a:solidFill>
                  </a:tcPr>
                </a:tc>
              </a:tr>
              <a:tr h="0">
                <a:tc>
                  <a:txBody>
                    <a:bodyPr/>
                    <a:lstStyle/>
                    <a:p>
                      <a:pPr>
                        <a:defRPr sz="1000" b="0"/>
                      </a:pPr>
                      <a:r>
                        <a:rPr sz="1000"/>
                        <a:t>Jos ratoja vuokrataan kerralla seuroille yhtä monta kuin nykyisin, pitää ratoja olla selvästi enemmän. Ei voi olla niin, että kassa-asiakkaille on 1-2 rataa ja seuroilla loput.</a:t>
                      </a:r>
                    </a:p>
                  </a:txBody>
                  <a:tcPr>
                    <a:lnL w="0"/>
                    <a:lnR w="0"/>
                    <a:solidFill>
                      <a:prstClr val="black">
                        <a:lumOff val="100000"/>
                        <a:lumOff val="100000"/>
                      </a:prstClr>
                    </a:solidFill>
                  </a:tcPr>
                </a:tc>
              </a:tr>
              <a:tr h="0">
                <a:tc>
                  <a:txBody>
                    <a:bodyPr/>
                    <a:lstStyle/>
                    <a:p>
                      <a:pPr>
                        <a:defRPr sz="1000" b="0"/>
                      </a:pPr>
                      <a:r>
                        <a:rPr sz="1000"/>
                        <a:t>Liikkuminen yhdessä tasossa, ei portaita.</a:t>
                      </a:r>
                    </a:p>
                  </a:txBody>
                  <a:tcPr>
                    <a:lnL w="0"/>
                    <a:lnR w="0"/>
                    <a:solidFill>
                      <a:prstClr val="black">
                        <a:lumOff val="100000"/>
                        <a:lumOff val="100000"/>
                      </a:prstClr>
                    </a:solidFill>
                  </a:tcPr>
                </a:tc>
              </a:tr>
              <a:tr h="0">
                <a:tc>
                  <a:txBody>
                    <a:bodyPr/>
                    <a:lstStyle/>
                    <a:p>
                      <a:pPr>
                        <a:defRPr sz="1000" b="0"/>
                      </a:pPr>
                      <a:r>
                        <a:rPr sz="1000"/>
                        <a:t>Uimahallin lämpötila, siellä tuntuu olevan jäätävän kylmä toisin kuin monissa muissa halleissa</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5.	Muita asioita, joita toivoisit huomioitavan?</a:t>
            </a:r>
          </a:p>
        </p:txBody>
      </p:sp>
      <p:sp>
        <p:nvSpPr>
          <p:cNvPr id="6" name="RepTitle"/>
          <p:cNvSpPr>
            <a:spLocks noGrp="1"/>
          </p:cNvSpPr>
          <p:nvPr>
            <p:ph sz="quarter" idx="16"/>
          </p:nvPr>
        </p:nvSpPr>
        <p:spPr/>
        <p:txBody>
          <a:bodyPr/>
          <a:lstStyle/>
          <a:p>
            <a:r>
              <a:rPr lang="en-US"/>
              <a:t>Uimahallin tulevaisuuskysely</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3688080"/>
        </p:xfrm>
        <a:graphic>
          <a:graphicData uri="http://schemas.openxmlformats.org/drawingml/2006/table">
            <a:tbl>
              <a:tblPr>
                <a:tableStyleId>{5C22544A-7EE6-4342-B048-85BDC9FD1C3A}</a:tableStyleId>
              </a:tblPr>
              <a:tblGrid>
                <a:gridCol w="8207375"/>
              </a:tblGrid>
              <a:tr h="0">
                <a:tc>
                  <a:txBody>
                    <a:bodyPr/>
                    <a:lstStyle/>
                    <a:p>
                      <a:pPr>
                        <a:defRPr sz="1000" b="0"/>
                      </a:pPr>
                      <a:r>
                        <a:rPr sz="1000"/>
                        <a:t>Toivoisin, että vuoroja suunniteltaisiin paremmin huomioimaan kaikenlaiset kävijät. Ratoja tarvitsisi enemmän. Lapsille olisi hyvä olla omaa peuhaamisaikaa, ja toisaalta joinain iltoina viimeisten tuntien osalta olisi kiva, jos altaat rauhoitettaisiin aikuisille kuntouimareille. Saunatilat - ja suihkut kaipaavat isompaa remonttia, myös pukuhuoneisiin olisi mukava saada paremmat kaapit ja tilat pukeutumiselle. Halli itsessään on hieno, en lähtisi rakentamaan tilalle täysin uutta.</a:t>
                      </a:r>
                    </a:p>
                  </a:txBody>
                  <a:tcPr>
                    <a:lnL w="0"/>
                    <a:lnR w="0"/>
                    <a:solidFill>
                      <a:prstClr val="black">
                        <a:lumOff val="100000"/>
                        <a:lumOff val="100000"/>
                      </a:prstClr>
                    </a:solidFill>
                  </a:tcPr>
                </a:tc>
              </a:tr>
              <a:tr h="0">
                <a:tc>
                  <a:txBody>
                    <a:bodyPr/>
                    <a:lstStyle/>
                    <a:p>
                      <a:pPr>
                        <a:defRPr sz="1000" b="0"/>
                      </a:pPr>
                      <a:r>
                        <a:rPr sz="1000"/>
                        <a:t>Yleisesti on tärkeää, että myös liikuntarajoitteisten tulisi voida käyttää palveluita. Siksi heidät tulisi huomioida mahdollisuuksien mukaan. Vanha halli on jo nykyisellään varsin hyvä, kuten myös henkilökunta ja palvelut. Tilaa eli ratoja altaaseen ruuhkan välttämiseksi toivoo aina lisää, mutta nykyiselläänkin on altaaseen aina sopinut. Uintitila parantaa kuitenkin laatua suorassa suhteessa.</a:t>
                      </a:r>
                    </a:p>
                  </a:txBody>
                  <a:tcPr>
                    <a:lnL w="0"/>
                    <a:lnR w="0"/>
                    <a:solidFill>
                      <a:prstClr val="black">
                        <a:lumOff val="100000"/>
                        <a:lumOff val="100000"/>
                      </a:prstClr>
                    </a:solidFill>
                  </a:tcPr>
                </a:tc>
              </a:tr>
              <a:tr h="0">
                <a:tc>
                  <a:txBody>
                    <a:bodyPr/>
                    <a:lstStyle/>
                    <a:p>
                      <a:pPr>
                        <a:defRPr sz="1000" b="0"/>
                      </a:pPr>
                      <a:r>
                        <a:rPr sz="1000"/>
                        <a:t>Saippuaa pesuhuoneeseen</a:t>
                      </a:r>
                    </a:p>
                  </a:txBody>
                  <a:tcPr>
                    <a:lnL w="0"/>
                    <a:lnR w="0"/>
                    <a:solidFill>
                      <a:prstClr val="black">
                        <a:lumOff val="100000"/>
                        <a:lumOff val="100000"/>
                      </a:prstClr>
                    </a:solidFill>
                  </a:tcPr>
                </a:tc>
              </a:tr>
              <a:tr h="0">
                <a:tc>
                  <a:txBody>
                    <a:bodyPr/>
                    <a:lstStyle/>
                    <a:p>
                      <a:pPr>
                        <a:defRPr sz="1000" b="0"/>
                      </a:pPr>
                      <a:r>
                        <a:rPr sz="1000"/>
                        <a:t>Suihkugeeliä/nestesaippuaa suihkuille (1 saippua lavuaarilla ei riitä) sekä kertakäyttöiset pefletit. Ei höyrysaunaa.</a:t>
                      </a:r>
                    </a:p>
                  </a:txBody>
                  <a:tcPr>
                    <a:lnL w="0"/>
                    <a:lnR w="0"/>
                    <a:solidFill>
                      <a:prstClr val="black">
                        <a:lumOff val="100000"/>
                        <a:lumOff val="100000"/>
                      </a:prstClr>
                    </a:solidFill>
                  </a:tcPr>
                </a:tc>
              </a:tr>
              <a:tr h="0">
                <a:tc>
                  <a:txBody>
                    <a:bodyPr/>
                    <a:lstStyle/>
                    <a:p>
                      <a:pPr>
                        <a:defRPr sz="1000" b="0"/>
                      </a:pPr>
                      <a:r>
                        <a:rPr sz="1000"/>
                        <a:t>Valitsin kohdan rakentaa kokonaan uusi. Myös remontointi ja laajennus ovat hyviä vaihtoehtoja. Tietenkin optimi olisi, ettei aukiolossa tulisi katkoksia. Eli jos kokonaan uusi rakennetaan vanhan ollessa toiminnassa muualle, olisi se tietenkin paras vaihtoehto. Lapsemme käyvät hallissa päivittäin uintitreeneissä ja sulkeminen remontin ajaksi olisi tietenkin huonoin tilanne.</a:t>
                      </a:r>
                    </a:p>
                  </a:txBody>
                  <a:tcPr>
                    <a:lnL w="0"/>
                    <a:lnR w="0"/>
                    <a:solidFill>
                      <a:prstClr val="black">
                        <a:lumOff val="100000"/>
                        <a:lumOff val="100000"/>
                      </a:prstClr>
                    </a:solidFill>
                  </a:tcPr>
                </a:tc>
              </a:tr>
              <a:tr h="0">
                <a:tc>
                  <a:txBody>
                    <a:bodyPr/>
                    <a:lstStyle/>
                    <a:p>
                      <a:pPr>
                        <a:defRPr sz="1000" b="0"/>
                      </a:pPr>
                      <a:r>
                        <a:rPr sz="1000"/>
                        <a:t>Pukuhuonetilat vanhoine kaapistoineen alkavat olla korjauksen tarpeessa. Kuntosalin voisi jotenkin "eriyttää" uimahallista niin,</a:t>
                      </a:r>
                    </a:p>
                    <a:p>
                      <a:r>
                        <a:rPr sz="1000"/>
                        <a:t>ettei se olisi riippuvainen uimahallin aukioloajoista. </a:t>
                      </a:r>
                    </a:p>
                    <a:p>
                      <a:r>
                        <a:rPr sz="1000"/>
                        <a:t>Viime kesänä korjattiin saunat ja osa suihkuista. Loputkin suihkut olisi hyvä uusia. Lisäksi saunojen laudekorkeuksia pitäisi vielä</a:t>
                      </a:r>
                    </a:p>
                    <a:p>
                      <a:r>
                        <a:rPr sz="1000"/>
                        <a:t>säätää. Vanhan tai vamaisen ihmisen on vaikea käyttää liian korkeita askelmia. Ylälaude voisi olla kapeampi, että seinään pystyisi</a:t>
                      </a:r>
                    </a:p>
                    <a:p>
                      <a:r>
                        <a:rPr sz="1000"/>
                        <a:t>nojaamaan.</a:t>
                      </a:r>
                    </a:p>
                  </a:txBody>
                  <a:tcPr>
                    <a:lnL w="0"/>
                    <a:lnR w="0"/>
                    <a:solidFill>
                      <a:prstClr val="black">
                        <a:lumOff val="100000"/>
                        <a:lumOff val="100000"/>
                      </a:prstClr>
                    </a:solidFill>
                  </a:tcPr>
                </a:tc>
              </a:tr>
              <a:tr h="0">
                <a:tc>
                  <a:txBody>
                    <a:bodyPr/>
                    <a:lstStyle/>
                    <a:p>
                      <a:pPr>
                        <a:defRPr sz="1000" b="0"/>
                      </a:pPr>
                      <a:r>
                        <a:rPr sz="1000"/>
                        <a:t>Muu mikä kohtaan yllä hyppyallas. Kesätauko lyhyemmäksi. </a:t>
                      </a:r>
                    </a:p>
                    <a:p>
                      <a:r>
                        <a:rPr sz="1000"/>
                        <a:t>Uimahalli todella tärkeä uimaseuralle, joka kaipaa lisää ratatilaa sekä aikaa. Lisäksi tärkeä ryhmä esim vanhukset/eläkeläiset yms kuntoutujat. Lähellä olevat uimahallipalvelut tulee taata jatkossakin.</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 Ikä</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 Asuinpaikka</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smtClean="0"/>
              <a:t>Asuinpaikkakunta, muu mikä?</a:t>
            </a:r>
            <a:endParaRPr lang="fi-FI" sz="2000" dirty="0"/>
          </a:p>
        </p:txBody>
      </p:sp>
      <p:sp>
        <p:nvSpPr>
          <p:cNvPr id="3" name="Sisällön paikkamerkki 2"/>
          <p:cNvSpPr>
            <a:spLocks noGrp="1"/>
          </p:cNvSpPr>
          <p:nvPr>
            <p:ph sz="quarter" idx="10"/>
          </p:nvPr>
        </p:nvSpPr>
        <p:spPr/>
        <p:txBody>
          <a:bodyPr>
            <a:normAutofit/>
          </a:bodyPr>
          <a:lstStyle/>
          <a:p>
            <a:r>
              <a:rPr lang="fi-FI" sz="2000" dirty="0" smtClean="0"/>
              <a:t>Vastaajista 27,9 % (N=151) asui muualla kuin Kauniaisissa, heistä 95 % (N=144) kertoi kotipaikkakuntansa. </a:t>
            </a:r>
          </a:p>
          <a:p>
            <a:endParaRPr lang="fi-FI" sz="2000" dirty="0"/>
          </a:p>
          <a:p>
            <a:r>
              <a:rPr lang="fi-FI" sz="2000" dirty="0" smtClean="0"/>
              <a:t>Suurin osa näistä henkilöistä asui Espoossa, seuraavaksi suurin yhtenäinen vastaajaryhmä asui Helsingissä. Muiden vastaajien asuinpaikkakunnat olivat yksittäisiä paikkakuntia ja heidät on yhdistetty ryhmään ”muut”.</a:t>
            </a:r>
          </a:p>
          <a:p>
            <a:r>
              <a:rPr lang="fi-FI" sz="2000" dirty="0" smtClean="0"/>
              <a:t>Espoossa asuvista moni mainitsi, että asuu aivan Kauniaisten rajalla.</a:t>
            </a:r>
          </a:p>
          <a:p>
            <a:endParaRPr lang="fi-FI" sz="2000" dirty="0"/>
          </a:p>
          <a:p>
            <a:endParaRPr lang="fi-FI" sz="2000" dirty="0" smtClean="0"/>
          </a:p>
          <a:p>
            <a:r>
              <a:rPr lang="fi-FI" sz="2000" dirty="0" smtClean="0"/>
              <a:t>Espoo		84% (N=121)</a:t>
            </a:r>
          </a:p>
          <a:p>
            <a:r>
              <a:rPr lang="fi-FI" sz="2000" dirty="0" smtClean="0"/>
              <a:t>Helsinki		7%   (N=10)</a:t>
            </a:r>
          </a:p>
          <a:p>
            <a:r>
              <a:rPr lang="fi-FI" sz="2000" dirty="0" smtClean="0"/>
              <a:t>Muut		9%   (N=13)</a:t>
            </a:r>
            <a:endParaRPr lang="fi-FI" sz="2000"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1890445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 Käytän hallia</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smtClean="0"/>
              <a:t>Mikä saisi sinut käyttämään hallia?</a:t>
            </a:r>
            <a:endParaRPr lang="fi-FI" sz="2000" dirty="0"/>
          </a:p>
        </p:txBody>
      </p:sp>
      <p:sp>
        <p:nvSpPr>
          <p:cNvPr id="3" name="Sisällön paikkamerkki 2"/>
          <p:cNvSpPr>
            <a:spLocks noGrp="1"/>
          </p:cNvSpPr>
          <p:nvPr>
            <p:ph sz="quarter" idx="10"/>
          </p:nvPr>
        </p:nvSpPr>
        <p:spPr/>
        <p:txBody>
          <a:bodyPr>
            <a:normAutofit/>
          </a:bodyPr>
          <a:lstStyle/>
          <a:p>
            <a:r>
              <a:rPr lang="fi-FI" sz="2000" dirty="0" smtClean="0"/>
              <a:t>Vastaajista 7,7 % (N=42) ei käytä nykyisin uimahallia. Heistä 88 % (N=37) vastasi kysymykseen ”mikä saisi sinut käyttämään hallia”. Vastauksista nousi esiin suurimpana asiana halliin liittyvä syy, toivottiin mm. enemmän kylpylämäisyyttä, enemmän erilasia altaita, kahvilaa yms.</a:t>
            </a:r>
          </a:p>
          <a:p>
            <a:endParaRPr lang="fi-FI" sz="2000" dirty="0"/>
          </a:p>
          <a:p>
            <a:endParaRPr lang="fi-FI" sz="2000" dirty="0" smtClean="0"/>
          </a:p>
          <a:p>
            <a:r>
              <a:rPr lang="fi-FI" sz="2000" dirty="0" smtClean="0"/>
              <a:t>Halliin liittyvä asia		57% (N=21)</a:t>
            </a:r>
          </a:p>
          <a:p>
            <a:r>
              <a:rPr lang="fi-FI" sz="2000" dirty="0" smtClean="0"/>
              <a:t>Hallin ilma tai vesi lämpimämpää	24% (N=9)</a:t>
            </a:r>
          </a:p>
          <a:p>
            <a:r>
              <a:rPr lang="fi-FI" sz="2000" dirty="0" smtClean="0"/>
              <a:t>Muu syy				19% (N=7)	 </a:t>
            </a:r>
            <a:endParaRPr lang="fi-FI" sz="2000" dirty="0"/>
          </a:p>
        </p:txBody>
      </p:sp>
      <p:sp>
        <p:nvSpPr>
          <p:cNvPr id="5" name="Sisällön paikkamerkki 4"/>
          <p:cNvSpPr>
            <a:spLocks noGrp="1"/>
          </p:cNvSpPr>
          <p:nvPr>
            <p:ph sz="quarter" idx="14"/>
          </p:nvPr>
        </p:nvSpPr>
        <p:spPr/>
        <p:txBody>
          <a:bodyPr/>
          <a:lstStyle/>
          <a:p>
            <a:endParaRPr lang="fi-FI"/>
          </a:p>
        </p:txBody>
      </p:sp>
    </p:spTree>
    <p:extLst>
      <p:ext uri="{BB962C8B-B14F-4D97-AF65-F5344CB8AC3E}">
        <p14:creationId xmlns:p14="http://schemas.microsoft.com/office/powerpoint/2010/main" val="1707391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 1. Mielestäni uimahalli:</a:t>
            </a:r>
          </a:p>
        </p:txBody>
      </p:sp>
      <p:sp>
        <p:nvSpPr>
          <p:cNvPr id="5" name="RepTitle"/>
          <p:cNvSpPr>
            <a:spLocks noGrp="1"/>
          </p:cNvSpPr>
          <p:nvPr>
            <p:ph sz="quarter" idx="14"/>
          </p:nvPr>
        </p:nvSpPr>
        <p:spPr/>
        <p:txBody>
          <a:bodyPr/>
          <a:lstStyle/>
          <a:p>
            <a:r>
              <a:rPr lang="en-US"/>
              <a:t>Uimahallin tulevaisuuskysely</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3.05.24"/>
  <p:tag name="AS_TITLE" val="Aspose.Slides for .NET 4.0"/>
  <p:tag name="AS_VERSION" val="7.5.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New">
  <a:themeElements>
    <a:clrScheme name="Custom 22">
      <a:dk1>
        <a:sysClr val="windowText" lastClr="000000"/>
      </a:dk1>
      <a:lt1>
        <a:srgbClr val="7F7F7F"/>
      </a:lt1>
      <a:dk2>
        <a:srgbClr val="1F497D"/>
      </a:dk2>
      <a:lt2>
        <a:srgbClr val="EEECE1"/>
      </a:lt2>
      <a:accent1>
        <a:srgbClr val="E5E5E5"/>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明朝"/>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tileRect/>
        </a:gradFill>
        <a:blipFill rotWithShape="1">
          <a:blip xmlns:r="http://schemas.openxmlformats.org/officeDocument/2006/relationships" r:embed="rId1">
            <a:duotone>
              <a:schemeClr val="phClr">
                <a:tint val="97000"/>
              </a:schemeClr>
              <a:schemeClr val="phClr">
                <a:shade val="96000"/>
              </a:schemeClr>
            </a:duotone>
          </a:blip>
          <a:srcRect/>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ThemeNew</Template>
  <TotalTime>867</TotalTime>
  <Words>7786</Words>
  <Application>Microsoft Office PowerPoint</Application>
  <PresentationFormat>Näytössä katseltava diaesitys (4:3)</PresentationFormat>
  <Paragraphs>416</Paragraphs>
  <Slides>34</Slides>
  <Notes>0</Notes>
  <HiddenSlides>0</HiddenSlides>
  <MMClips>0</MMClips>
  <ScaleCrop>false</ScaleCrop>
  <HeadingPairs>
    <vt:vector size="4" baseType="variant">
      <vt:variant>
        <vt:lpstr>Teema</vt:lpstr>
      </vt:variant>
      <vt:variant>
        <vt:i4>1</vt:i4>
      </vt:variant>
      <vt:variant>
        <vt:lpstr>Dian otsikot</vt:lpstr>
      </vt:variant>
      <vt:variant>
        <vt:i4>34</vt:i4>
      </vt:variant>
    </vt:vector>
  </HeadingPairs>
  <TitlesOfParts>
    <vt:vector size="35" baseType="lpstr">
      <vt:lpstr>ThemeNew</vt:lpstr>
      <vt:lpstr>PowerPoint-esitys</vt:lpstr>
      <vt:lpstr>PowerPoint-esitys</vt:lpstr>
      <vt:lpstr>1. Sukupuoli</vt:lpstr>
      <vt:lpstr>2. Ikä</vt:lpstr>
      <vt:lpstr>3. Asuinpaikka</vt:lpstr>
      <vt:lpstr>Asuinpaikkakunta, muu mikä?</vt:lpstr>
      <vt:lpstr>4. Käytän hallia</vt:lpstr>
      <vt:lpstr>Mikä saisi sinut käyttämään hallia?</vt:lpstr>
      <vt:lpstr>5. 1. Mielestäni uimahalli:</vt:lpstr>
      <vt:lpstr>6. 2. Jos uimahalliin investoidaan merkittävä summa rahaa, investoinnin kattamiseksi tarvitaan lippuhinnan korotusta. Minkä summan olisit valmis maksamaan uimahallin sisäänpääsystä?</vt:lpstr>
      <vt:lpstr>Muu summa, mikä ?</vt:lpstr>
      <vt:lpstr>7. 4.  Mitä muita palveluita haluaisit uimahallilla olevan?</vt:lpstr>
      <vt:lpstr>Muut palvelut</vt:lpstr>
      <vt:lpstr>7. 4.  Mitä muita palveluita haluaisit uimahallilla olevan?</vt:lpstr>
      <vt:lpstr>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lpstr>8. 5. Muita asioita, joita toivoisit huomioitavan?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sar</cp:lastModifiedBy>
  <cp:revision>399</cp:revision>
  <dcterms:created xsi:type="dcterms:W3CDTF">2013-05-14T13:56:12Z</dcterms:created>
  <dcterms:modified xsi:type="dcterms:W3CDTF">2019-04-29T08:27:12Z</dcterms:modified>
</cp:coreProperties>
</file>